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101.svg" ContentType="image/svg+xml"/>
  <Override PartName="/ppt/media/image105.svg" ContentType="image/svg+xml"/>
  <Override PartName="/ppt/media/image107.svg" ContentType="image/svg+xml"/>
  <Override PartName="/ppt/media/image11.svg" ContentType="image/svg+xml"/>
  <Override PartName="/ppt/media/image113.svg" ContentType="image/svg+xml"/>
  <Override PartName="/ppt/media/image115.svg" ContentType="image/svg+xml"/>
  <Override PartName="/ppt/media/image117.svg" ContentType="image/svg+xml"/>
  <Override PartName="/ppt/media/image121.svg" ContentType="image/svg+xml"/>
  <Override PartName="/ppt/media/image123.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7.svg" ContentType="image/svg+xml"/>
  <Override PartName="/ppt/media/image28.svg" ContentType="image/svg+xml"/>
  <Override PartName="/ppt/media/image3.svg" ContentType="image/svg+xml"/>
  <Override PartName="/ppt/media/image30.svg" ContentType="image/svg+xml"/>
  <Override PartName="/ppt/media/image32.svg" ContentType="image/svg+xml"/>
  <Override PartName="/ppt/media/image35.svg" ContentType="image/svg+xml"/>
  <Override PartName="/ppt/media/image38.svg" ContentType="image/svg+xml"/>
  <Override PartName="/ppt/media/image40.svg" ContentType="image/svg+xml"/>
  <Override PartName="/ppt/media/image42.svg" ContentType="image/svg+xml"/>
  <Override PartName="/ppt/media/image46.svg" ContentType="image/svg+xml"/>
  <Override PartName="/ppt/media/image47.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svg" ContentType="image/svg+xml"/>
  <Override PartName="/ppt/media/image71.svg" ContentType="image/svg+xml"/>
  <Override PartName="/ppt/media/image73.svg" ContentType="image/svg+xml"/>
  <Override PartName="/ppt/media/image77.svg" ContentType="image/svg+xml"/>
  <Override PartName="/ppt/media/image79.svg" ContentType="image/svg+xml"/>
  <Override PartName="/ppt/media/image86.svg" ContentType="image/svg+xml"/>
  <Override PartName="/ppt/media/image9.svg" ContentType="image/svg+xml"/>
  <Override PartName="/ppt/media/image91.svg" ContentType="image/svg+xml"/>
  <Override PartName="/ppt/media/image93.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9144000" cy="5143500"/>
  <p:notesSz cx="5143500" cy="9144000"/>
  <p:embeddedFontLst>
    <p:embeddedFont>
      <p:font typeface="SourceHanSerifCN-Heavy" panose="02020900000000000000" charset="-122"/>
      <p:bold r:id="rId28"/>
    </p:embeddedFont>
    <p:embeddedFont>
      <p:font typeface="SourceHanSansSC-Heavy" panose="020B0A00000000000000" charset="-122"/>
      <p:bold r:id="rId29"/>
    </p:embeddedFont>
    <p:embeddedFont>
      <p:font typeface="SourceHanSansSC-Regular" panose="020B0500000000000000" charset="-122"/>
      <p:regular r:id="rId30"/>
    </p:embeddedFont>
    <p:embeddedFont>
      <p:font typeface="Calibri" panose="020F0502020204030204" charset="0"/>
      <p:regular r:id="rId31"/>
      <p:bold r:id="rId32"/>
      <p:italic r:id="rId33"/>
      <p:boldItalic r:id="rId3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font" Target="fonts/font7.fntdata"/><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 Target="slides/slide1.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7.svg"/><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9" Type="http://schemas.openxmlformats.org/officeDocument/2006/relationships/image" Target="../media/image20.svg"/><Relationship Id="rId8" Type="http://schemas.openxmlformats.org/officeDocument/2006/relationships/image" Target="../media/image19.png"/><Relationship Id="rId7" Type="http://schemas.openxmlformats.org/officeDocument/2006/relationships/image" Target="../media/image18.svg"/><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3" Type="http://schemas.openxmlformats.org/officeDocument/2006/relationships/image" Target="../media/image14.svg"/><Relationship Id="rId2" Type="http://schemas.openxmlformats.org/officeDocument/2006/relationships/image" Target="../media/image13.png"/><Relationship Id="rId13" Type="http://schemas.openxmlformats.org/officeDocument/2006/relationships/notesSlide" Target="../notesSlides/notesSlide3.xml"/><Relationship Id="rId12" Type="http://schemas.openxmlformats.org/officeDocument/2006/relationships/slideLayout" Target="../slideLayouts/slideLayout1.xml"/><Relationship Id="rId11" Type="http://schemas.openxmlformats.org/officeDocument/2006/relationships/image" Target="../media/image22.svg"/><Relationship Id="rId10" Type="http://schemas.openxmlformats.org/officeDocument/2006/relationships/image" Target="../media/image21.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s>
</file>

<file path=ppt/slides/_rels/slide5.xml.rels><?xml version="1.0" encoding="UTF-8" standalone="yes"?>
<Relationships xmlns="http://schemas.openxmlformats.org/package/2006/relationships"><Relationship Id="rId9" Type="http://schemas.openxmlformats.org/officeDocument/2006/relationships/image" Target="../media/image28.svg"/><Relationship Id="rId8" Type="http://schemas.openxmlformats.org/officeDocument/2006/relationships/image" Target="../media/image19.png"/><Relationship Id="rId7" Type="http://schemas.openxmlformats.org/officeDocument/2006/relationships/image" Target="../media/image27.svg"/><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3" Type="http://schemas.openxmlformats.org/officeDocument/2006/relationships/image" Target="../media/image14.svg"/><Relationship Id="rId2" Type="http://schemas.openxmlformats.org/officeDocument/2006/relationships/image" Target="../media/image13.png"/><Relationship Id="rId13" Type="http://schemas.openxmlformats.org/officeDocument/2006/relationships/notesSlide" Target="../notesSlides/notesSlide5.xml"/><Relationship Id="rId12" Type="http://schemas.openxmlformats.org/officeDocument/2006/relationships/slideLayout" Target="../slideLayouts/slideLayout1.xml"/><Relationship Id="rId11" Type="http://schemas.openxmlformats.org/officeDocument/2006/relationships/image" Target="../media/image22.svg"/><Relationship Id="rId10" Type="http://schemas.openxmlformats.org/officeDocument/2006/relationships/image" Target="../media/image21.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2.svg"/><Relationship Id="rId7" Type="http://schemas.openxmlformats.org/officeDocument/2006/relationships/image" Target="../media/image31.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0" Type="http://schemas.openxmlformats.org/officeDocument/2006/relationships/notesSlide" Target="../notesSlides/notesSlide6.xml"/><Relationship Id="rId1" Type="http://schemas.openxmlformats.org/officeDocument/2006/relationships/image" Target="../media/image23.png"/></Relationships>
</file>

<file path=ppt/slides/_rels/slide7.xml.rels><?xml version="1.0" encoding="UTF-8" standalone="yes"?>
<Relationships xmlns="http://schemas.openxmlformats.org/package/2006/relationships"><Relationship Id="rId9" Type="http://schemas.openxmlformats.org/officeDocument/2006/relationships/image" Target="../media/image37.png"/><Relationship Id="rId8" Type="http://schemas.openxmlformats.org/officeDocument/2006/relationships/image" Target="../media/image36.jpeg"/><Relationship Id="rId7" Type="http://schemas.openxmlformats.org/officeDocument/2006/relationships/image" Target="../media/image35.svg"/><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2" Type="http://schemas.openxmlformats.org/officeDocument/2006/relationships/notesSlide" Target="../notesSlides/notesSlide7.xml"/><Relationship Id="rId11" Type="http://schemas.openxmlformats.org/officeDocument/2006/relationships/slideLayout" Target="../slideLayouts/slideLayout1.xml"/><Relationship Id="rId10" Type="http://schemas.openxmlformats.org/officeDocument/2006/relationships/image" Target="../media/image38.svg"/><Relationship Id="rId1" Type="http://schemas.openxmlformats.org/officeDocument/2006/relationships/image" Target="../media/image23.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2.svg"/><Relationship Id="rId7" Type="http://schemas.openxmlformats.org/officeDocument/2006/relationships/image" Target="../media/image41.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0" Type="http://schemas.openxmlformats.org/officeDocument/2006/relationships/notesSlide" Target="../notesSlides/notesSlide8.xml"/><Relationship Id="rId1"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s>
</file>

<file path=ppt/slides/_rels/slide10.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46.svg"/><Relationship Id="rId7" Type="http://schemas.openxmlformats.org/officeDocument/2006/relationships/image" Target="../media/image17.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image" Target="../media/image45.png"/><Relationship Id="rId14" Type="http://schemas.openxmlformats.org/officeDocument/2006/relationships/notesSlide" Target="../notesSlides/notesSlide10.xml"/><Relationship Id="rId13" Type="http://schemas.openxmlformats.org/officeDocument/2006/relationships/slideLayout" Target="../slideLayouts/slideLayout1.xml"/><Relationship Id="rId12" Type="http://schemas.openxmlformats.org/officeDocument/2006/relationships/image" Target="../media/image22.svg"/><Relationship Id="rId11" Type="http://schemas.openxmlformats.org/officeDocument/2006/relationships/image" Target="../media/image21.png"/><Relationship Id="rId10" Type="http://schemas.openxmlformats.org/officeDocument/2006/relationships/image" Target="../media/image47.sv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9" Type="http://schemas.openxmlformats.org/officeDocument/2006/relationships/image" Target="../media/image54.png"/><Relationship Id="rId8" Type="http://schemas.openxmlformats.org/officeDocument/2006/relationships/image" Target="../media/image53.svg"/><Relationship Id="rId7" Type="http://schemas.openxmlformats.org/officeDocument/2006/relationships/image" Target="../media/image52.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26.svg"/><Relationship Id="rId3" Type="http://schemas.openxmlformats.org/officeDocument/2006/relationships/image" Target="../media/image49.png"/><Relationship Id="rId2" Type="http://schemas.openxmlformats.org/officeDocument/2006/relationships/image" Target="../media/image24.svg"/><Relationship Id="rId14" Type="http://schemas.openxmlformats.org/officeDocument/2006/relationships/notesSlide" Target="../notesSlides/notesSlide11.xml"/><Relationship Id="rId13" Type="http://schemas.openxmlformats.org/officeDocument/2006/relationships/slideLayout" Target="../slideLayouts/slideLayout1.xml"/><Relationship Id="rId12" Type="http://schemas.openxmlformats.org/officeDocument/2006/relationships/image" Target="../media/image57.svg"/><Relationship Id="rId11" Type="http://schemas.openxmlformats.org/officeDocument/2006/relationships/image" Target="../media/image56.png"/><Relationship Id="rId10" Type="http://schemas.openxmlformats.org/officeDocument/2006/relationships/image" Target="../media/image55.svg"/><Relationship Id="rId1" Type="http://schemas.openxmlformats.org/officeDocument/2006/relationships/image" Target="../media/image48.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26.svg"/><Relationship Id="rId3" Type="http://schemas.openxmlformats.org/officeDocument/2006/relationships/image" Target="../media/image59.png"/><Relationship Id="rId2" Type="http://schemas.openxmlformats.org/officeDocument/2006/relationships/image" Target="../media/image24.svg"/><Relationship Id="rId1" Type="http://schemas.openxmlformats.org/officeDocument/2006/relationships/image" Target="../media/image58.png"/></Relationships>
</file>

<file path=ppt/slides/_rels/slide13.xml.rels><?xml version="1.0" encoding="UTF-8" standalone="yes"?>
<Relationships xmlns="http://schemas.openxmlformats.org/package/2006/relationships"><Relationship Id="rId9" Type="http://schemas.openxmlformats.org/officeDocument/2006/relationships/image" Target="../media/image66.png"/><Relationship Id="rId8" Type="http://schemas.openxmlformats.org/officeDocument/2006/relationships/image" Target="../media/image65.svg"/><Relationship Id="rId7" Type="http://schemas.openxmlformats.org/officeDocument/2006/relationships/image" Target="../media/image64.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26.svg"/><Relationship Id="rId3" Type="http://schemas.openxmlformats.org/officeDocument/2006/relationships/image" Target="../media/image61.png"/><Relationship Id="rId2" Type="http://schemas.openxmlformats.org/officeDocument/2006/relationships/image" Target="../media/image24.svg"/><Relationship Id="rId18" Type="http://schemas.openxmlformats.org/officeDocument/2006/relationships/notesSlide" Target="../notesSlides/notesSlide13.xml"/><Relationship Id="rId17" Type="http://schemas.openxmlformats.org/officeDocument/2006/relationships/slideLayout" Target="../slideLayouts/slideLayout1.xml"/><Relationship Id="rId16" Type="http://schemas.openxmlformats.org/officeDocument/2006/relationships/image" Target="../media/image73.svg"/><Relationship Id="rId15" Type="http://schemas.openxmlformats.org/officeDocument/2006/relationships/image" Target="../media/image72.png"/><Relationship Id="rId14" Type="http://schemas.openxmlformats.org/officeDocument/2006/relationships/image" Target="../media/image71.svg"/><Relationship Id="rId13" Type="http://schemas.openxmlformats.org/officeDocument/2006/relationships/image" Target="../media/image70.png"/><Relationship Id="rId12" Type="http://schemas.openxmlformats.org/officeDocument/2006/relationships/image" Target="../media/image69.svg"/><Relationship Id="rId11" Type="http://schemas.openxmlformats.org/officeDocument/2006/relationships/image" Target="../media/image68.png"/><Relationship Id="rId10" Type="http://schemas.openxmlformats.org/officeDocument/2006/relationships/image" Target="../media/image67.svg"/><Relationship Id="rId1" Type="http://schemas.openxmlformats.org/officeDocument/2006/relationships/image" Target="../media/image60.png"/></Relationships>
</file>

<file path=ppt/slides/_rels/slide14.xml.rels><?xml version="1.0" encoding="UTF-8" standalone="yes"?>
<Relationships xmlns="http://schemas.openxmlformats.org/package/2006/relationships"><Relationship Id="rId9" Type="http://schemas.openxmlformats.org/officeDocument/2006/relationships/image" Target="../media/image78.png"/><Relationship Id="rId8" Type="http://schemas.openxmlformats.org/officeDocument/2006/relationships/image" Target="../media/image77.svg"/><Relationship Id="rId7" Type="http://schemas.openxmlformats.org/officeDocument/2006/relationships/image" Target="../media/image76.png"/><Relationship Id="rId6" Type="http://schemas.openxmlformats.org/officeDocument/2006/relationships/image" Target="../media/image16.svg"/><Relationship Id="rId5" Type="http://schemas.openxmlformats.org/officeDocument/2006/relationships/image" Target="../media/image75.png"/><Relationship Id="rId4" Type="http://schemas.openxmlformats.org/officeDocument/2006/relationships/image" Target="../media/image14.svg"/><Relationship Id="rId3" Type="http://schemas.openxmlformats.org/officeDocument/2006/relationships/image" Target="../media/image74.png"/><Relationship Id="rId2" Type="http://schemas.openxmlformats.org/officeDocument/2006/relationships/image" Target="../media/image45.png"/><Relationship Id="rId14" Type="http://schemas.openxmlformats.org/officeDocument/2006/relationships/notesSlide" Target="../notesSlides/notesSlide14.xml"/><Relationship Id="rId13" Type="http://schemas.openxmlformats.org/officeDocument/2006/relationships/slideLayout" Target="../slideLayouts/slideLayout1.xml"/><Relationship Id="rId12" Type="http://schemas.openxmlformats.org/officeDocument/2006/relationships/image" Target="../media/image22.svg"/><Relationship Id="rId11" Type="http://schemas.openxmlformats.org/officeDocument/2006/relationships/image" Target="../media/image80.png"/><Relationship Id="rId10" Type="http://schemas.openxmlformats.org/officeDocument/2006/relationships/image" Target="../media/image79.sv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9" Type="http://schemas.openxmlformats.org/officeDocument/2006/relationships/image" Target="../media/image87.png"/><Relationship Id="rId8" Type="http://schemas.openxmlformats.org/officeDocument/2006/relationships/image" Target="../media/image86.svg"/><Relationship Id="rId7" Type="http://schemas.openxmlformats.org/officeDocument/2006/relationships/image" Target="../media/image85.png"/><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26.svg"/><Relationship Id="rId3" Type="http://schemas.openxmlformats.org/officeDocument/2006/relationships/image" Target="../media/image82.png"/><Relationship Id="rId2" Type="http://schemas.openxmlformats.org/officeDocument/2006/relationships/image" Target="../media/image24.svg"/><Relationship Id="rId11" Type="http://schemas.openxmlformats.org/officeDocument/2006/relationships/notesSlide" Target="../notesSlides/notesSlide15.xml"/><Relationship Id="rId10" Type="http://schemas.openxmlformats.org/officeDocument/2006/relationships/slideLayout" Target="../slideLayouts/slideLayout1.xml"/><Relationship Id="rId1" Type="http://schemas.openxmlformats.org/officeDocument/2006/relationships/image" Target="../media/image81.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3.svg"/><Relationship Id="rId7" Type="http://schemas.openxmlformats.org/officeDocument/2006/relationships/image" Target="../media/image92.png"/><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26.svg"/><Relationship Id="rId3" Type="http://schemas.openxmlformats.org/officeDocument/2006/relationships/image" Target="../media/image89.png"/><Relationship Id="rId2" Type="http://schemas.openxmlformats.org/officeDocument/2006/relationships/image" Target="../media/image24.svg"/><Relationship Id="rId10" Type="http://schemas.openxmlformats.org/officeDocument/2006/relationships/notesSlide" Target="../notesSlides/notesSlide16.xml"/><Relationship Id="rId1" Type="http://schemas.openxmlformats.org/officeDocument/2006/relationships/image" Target="../media/image88.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26.svg"/><Relationship Id="rId3" Type="http://schemas.openxmlformats.org/officeDocument/2006/relationships/image" Target="../media/image95.png"/><Relationship Id="rId2" Type="http://schemas.openxmlformats.org/officeDocument/2006/relationships/image" Target="../media/image24.svg"/><Relationship Id="rId1" Type="http://schemas.openxmlformats.org/officeDocument/2006/relationships/image" Target="../media/image94.pn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1.svg"/><Relationship Id="rId7" Type="http://schemas.openxmlformats.org/officeDocument/2006/relationships/image" Target="../media/image100.png"/><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26.svg"/><Relationship Id="rId3" Type="http://schemas.openxmlformats.org/officeDocument/2006/relationships/image" Target="../media/image97.png"/><Relationship Id="rId2" Type="http://schemas.openxmlformats.org/officeDocument/2006/relationships/image" Target="../media/image24.svg"/><Relationship Id="rId10" Type="http://schemas.openxmlformats.org/officeDocument/2006/relationships/notesSlide" Target="../notesSlides/notesSlide18.xml"/><Relationship Id="rId1" Type="http://schemas.openxmlformats.org/officeDocument/2006/relationships/image" Target="../media/image96.png"/></Relationships>
</file>

<file path=ppt/slides/_rels/slide19.xml.rels><?xml version="1.0" encoding="UTF-8" standalone="yes"?>
<Relationships xmlns="http://schemas.openxmlformats.org/package/2006/relationships"><Relationship Id="rId9" Type="http://schemas.openxmlformats.org/officeDocument/2006/relationships/image" Target="../media/image107.svg"/><Relationship Id="rId8" Type="http://schemas.openxmlformats.org/officeDocument/2006/relationships/image" Target="../media/image106.png"/><Relationship Id="rId7" Type="http://schemas.openxmlformats.org/officeDocument/2006/relationships/image" Target="../media/image105.svg"/><Relationship Id="rId6" Type="http://schemas.openxmlformats.org/officeDocument/2006/relationships/image" Target="../media/image104.png"/><Relationship Id="rId5" Type="http://schemas.openxmlformats.org/officeDocument/2006/relationships/image" Target="../media/image16.svg"/><Relationship Id="rId4" Type="http://schemas.openxmlformats.org/officeDocument/2006/relationships/image" Target="../media/image103.png"/><Relationship Id="rId3" Type="http://schemas.openxmlformats.org/officeDocument/2006/relationships/image" Target="../media/image14.svg"/><Relationship Id="rId2" Type="http://schemas.openxmlformats.org/officeDocument/2006/relationships/image" Target="../media/image102.png"/><Relationship Id="rId13" Type="http://schemas.openxmlformats.org/officeDocument/2006/relationships/notesSlide" Target="../notesSlides/notesSlide19.xml"/><Relationship Id="rId12" Type="http://schemas.openxmlformats.org/officeDocument/2006/relationships/slideLayout" Target="../slideLayouts/slideLayout1.xml"/><Relationship Id="rId11" Type="http://schemas.openxmlformats.org/officeDocument/2006/relationships/image" Target="../media/image22.svg"/><Relationship Id="rId10" Type="http://schemas.openxmlformats.org/officeDocument/2006/relationships/image" Target="../media/image108.pn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9" Type="http://schemas.openxmlformats.org/officeDocument/2006/relationships/image" Target="../media/image115.svg"/><Relationship Id="rId8" Type="http://schemas.openxmlformats.org/officeDocument/2006/relationships/image" Target="../media/image114.png"/><Relationship Id="rId7" Type="http://schemas.openxmlformats.org/officeDocument/2006/relationships/image" Target="../media/image113.svg"/><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26.svg"/><Relationship Id="rId3" Type="http://schemas.openxmlformats.org/officeDocument/2006/relationships/image" Target="../media/image110.png"/><Relationship Id="rId2" Type="http://schemas.openxmlformats.org/officeDocument/2006/relationships/image" Target="../media/image24.svg"/><Relationship Id="rId13" Type="http://schemas.openxmlformats.org/officeDocument/2006/relationships/notesSlide" Target="../notesSlides/notesSlide20.xml"/><Relationship Id="rId12" Type="http://schemas.openxmlformats.org/officeDocument/2006/relationships/slideLayout" Target="../slideLayouts/slideLayout1.xml"/><Relationship Id="rId11" Type="http://schemas.openxmlformats.org/officeDocument/2006/relationships/image" Target="../media/image117.svg"/><Relationship Id="rId10" Type="http://schemas.openxmlformats.org/officeDocument/2006/relationships/image" Target="../media/image116.png"/><Relationship Id="rId1" Type="http://schemas.openxmlformats.org/officeDocument/2006/relationships/image" Target="../media/image109.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3.svg"/><Relationship Id="rId7" Type="http://schemas.openxmlformats.org/officeDocument/2006/relationships/image" Target="../media/image122.png"/><Relationship Id="rId6" Type="http://schemas.openxmlformats.org/officeDocument/2006/relationships/image" Target="../media/image121.svg"/><Relationship Id="rId5" Type="http://schemas.openxmlformats.org/officeDocument/2006/relationships/image" Target="../media/image120.png"/><Relationship Id="rId4" Type="http://schemas.openxmlformats.org/officeDocument/2006/relationships/image" Target="../media/image26.svg"/><Relationship Id="rId3" Type="http://schemas.openxmlformats.org/officeDocument/2006/relationships/image" Target="../media/image119.png"/><Relationship Id="rId2" Type="http://schemas.openxmlformats.org/officeDocument/2006/relationships/image" Target="../media/image24.svg"/><Relationship Id="rId10" Type="http://schemas.openxmlformats.org/officeDocument/2006/relationships/notesSlide" Target="../notesSlides/notesSlide21.xml"/><Relationship Id="rId1"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tukuppt.com/aippt_uploads/55004950/24/09/23/66f160bc6f519.png!/fwfh2/960x960"/>
          <p:cNvPicPr>
            <a:picLocks noChangeAspect="1"/>
          </p:cNvPicPr>
          <p:nvPr/>
        </p:nvPicPr>
        <p:blipFill>
          <a:blip r:embed="rId1"/>
          <a:stretch>
            <a:fillRect/>
          </a:stretch>
        </p:blipFill>
        <p:spPr>
          <a:xfrm>
            <a:off x="9525" y="5358"/>
            <a:ext cx="9124950" cy="5132784"/>
          </a:xfrm>
          <a:prstGeom prst="rect">
            <a:avLst/>
          </a:prstGeom>
        </p:spPr>
      </p:pic>
      <p:sp>
        <p:nvSpPr>
          <p:cNvPr id="3" name="Text 0"/>
          <p:cNvSpPr txBox="1"/>
          <p:nvPr/>
        </p:nvSpPr>
        <p:spPr>
          <a:xfrm>
            <a:off x="927510" y="1482744"/>
            <a:ext cx="7011254" cy="1015365"/>
          </a:xfrm>
          <a:prstGeom prst="rect">
            <a:avLst/>
          </a:prstGeom>
          <a:noFill/>
        </p:spPr>
        <p:txBody>
          <a:bodyPr wrap="square" lIns="0" tIns="0" rIns="0" bIns="0" rtlCol="0" anchor="ctr">
            <a:spAutoFit/>
          </a:bodyPr>
          <a:lstStyle/>
          <a:p>
            <a:pPr marL="0" indent="0" algn="ctr">
              <a:buNone/>
            </a:pPr>
            <a:r>
              <a:rPr lang="en-US" sz="3300" dirty="0">
                <a:solidFill>
                  <a:srgbClr val="000000"/>
                </a:solidFill>
                <a:latin typeface="SourceHanSerifCN-Heavy" panose="02020900000000000000" charset="-122"/>
                <a:ea typeface="SourceHanSerifCN-Heavy" panose="02020900000000000000" charset="-122"/>
                <a:cs typeface="SourceHanSerifCN-Heavy" panose="02020900000000000000" charset="-122"/>
              </a:rPr>
              <a:t>《青浦区社区体育健身设施新建改建补贴办法》解读</a:t>
            </a:r>
            <a:endParaRPr lang="en-US" sz="3300" dirty="0"/>
          </a:p>
        </p:txBody>
      </p:sp>
      <p:sp>
        <p:nvSpPr>
          <p:cNvPr id="4" name="Text 1"/>
          <p:cNvSpPr txBox="1"/>
          <p:nvPr/>
        </p:nvSpPr>
        <p:spPr>
          <a:xfrm>
            <a:off x="1771846" y="2571750"/>
            <a:ext cx="6058902" cy="227565"/>
          </a:xfrm>
          <a:prstGeom prst="rect">
            <a:avLst/>
          </a:prstGeom>
          <a:noFill/>
        </p:spPr>
        <p:txBody>
          <a:bodyPr wrap="square" lIns="0" tIns="0" rIns="0" bIns="0" rtlCol="0" anchor="ctr">
            <a:spAutoFit/>
          </a:bodyPr>
          <a:lstStyle/>
          <a:p>
            <a:pPr marL="0" indent="0" algn="ctr">
              <a:buNone/>
            </a:pPr>
            <a:endParaRPr lang="en-US" sz="1125" dirty="0"/>
          </a:p>
        </p:txBody>
      </p:sp>
      <p:pic>
        <p:nvPicPr>
          <p:cNvPr id="5" name="Image 1" descr="preencoded.png"/>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877307" y="56851"/>
            <a:ext cx="319487" cy="1238250"/>
          </a:xfrm>
          <a:prstGeom prst="rect">
            <a:avLst/>
          </a:prstGeom>
        </p:spPr>
      </p:pic>
      <p:pic>
        <p:nvPicPr>
          <p:cNvPr id="6" name="Image 2"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36961" y="2447630"/>
            <a:ext cx="319487" cy="962025"/>
          </a:xfrm>
          <a:prstGeom prst="rect">
            <a:avLst/>
          </a:prstGeom>
        </p:spPr>
      </p:pic>
      <p:pic>
        <p:nvPicPr>
          <p:cNvPr id="7"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1597815" y="2625335"/>
            <a:ext cx="348062" cy="9546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638550" y="636019"/>
            <a:ext cx="1905000" cy="800100"/>
          </a:xfrm>
          <a:prstGeom prst="rect">
            <a:avLst/>
          </a:prstGeom>
          <a:noFill/>
        </p:spPr>
        <p:txBody>
          <a:bodyPr wrap="square" lIns="0" tIns="0" rIns="0" bIns="0" rtlCol="0" anchor="t">
            <a:spAutoFit/>
          </a:bodyPr>
          <a:lstStyle/>
          <a:p>
            <a:pPr marL="0" indent="0" algn="ctr">
              <a:lnSpc>
                <a:spcPct val="96000"/>
              </a:lnSpc>
              <a:buNone/>
            </a:pPr>
            <a:r>
              <a:rPr lang="zh-CN" altLang="en-US" sz="5250" kern="0" spc="1875" dirty="0">
                <a:solidFill>
                  <a:srgbClr val="000000"/>
                </a:solidFill>
                <a:latin typeface="SourceHanSansSC-Heavy" panose="020B0A00000000000000" charset="-122"/>
                <a:ea typeface="SourceHanSansSC-Heavy" panose="020B0A00000000000000" charset="-122"/>
                <a:cs typeface="SourceHanSansSC-Heavy" panose="020B0A00000000000000" charset="-122"/>
              </a:rPr>
              <a:t>目录</a:t>
            </a:r>
            <a:endParaRPr lang="en-US" sz="5250" dirty="0"/>
          </a:p>
        </p:txBody>
      </p:sp>
      <p:sp>
        <p:nvSpPr>
          <p:cNvPr id="3" name="Text 1"/>
          <p:cNvSpPr txBox="1"/>
          <p:nvPr/>
        </p:nvSpPr>
        <p:spPr>
          <a:xfrm>
            <a:off x="3236119" y="1436119"/>
            <a:ext cx="2709863" cy="104775"/>
          </a:xfrm>
          <a:prstGeom prst="rect">
            <a:avLst/>
          </a:prstGeom>
          <a:noFill/>
        </p:spPr>
        <p:txBody>
          <a:bodyPr wrap="square" lIns="0" tIns="0" rIns="0" bIns="0" rtlCol="0" anchor="t">
            <a:spAutoFit/>
          </a:bodyPr>
          <a:lstStyle/>
          <a:p>
            <a:pPr marL="0" indent="0" algn="ctr">
              <a:lnSpc>
                <a:spcPct val="96000"/>
              </a:lnSpc>
              <a:buNone/>
            </a:pPr>
            <a:r>
              <a:rPr lang="en-GB" altLang="en-US" sz="675" kern="0" spc="1875" dirty="0">
                <a:solidFill>
                  <a:srgbClr val="F01E19"/>
                </a:solidFill>
                <a:latin typeface="SourceHanSansSC-Regular" panose="020B0500000000000000" charset="-122"/>
                <a:ea typeface="SourceHanSansSC-Regular" panose="020B0500000000000000" charset="-122"/>
                <a:cs typeface="SourceHanSansSC-Regular" panose="020B0500000000000000" charset="-122"/>
              </a:rPr>
              <a:t>CONTENTS</a:t>
            </a:r>
            <a:endParaRPr lang="en-US" sz="675" dirty="0"/>
          </a:p>
        </p:txBody>
      </p:sp>
      <p:sp>
        <p:nvSpPr>
          <p:cNvPr id="4" name="Shape 2"/>
          <p:cNvSpPr/>
          <p:nvPr/>
        </p:nvSpPr>
        <p:spPr>
          <a:xfrm>
            <a:off x="462445" y="2044907"/>
            <a:ext cx="1529309" cy="2496288"/>
          </a:xfrm>
          <a:custGeom>
            <a:avLst/>
            <a:gdLst/>
            <a:ahLst/>
            <a:cxnLst/>
            <a:rect l="l" t="t" r="r" b="b"/>
            <a:pathLst>
              <a:path w="1529309" h="2496288">
                <a:moveTo>
                  <a:pt x="190976" y="0"/>
                </a:moveTo>
                <a:lnTo>
                  <a:pt x="1338262" y="0"/>
                </a:lnTo>
                <a:quadBezTo>
                  <a:pt x="1529239" y="0"/>
                  <a:pt x="1529239" y="190976"/>
                </a:quadBezTo>
                <a:lnTo>
                  <a:pt x="1529239" y="2305050"/>
                </a:lnTo>
                <a:quadBezTo>
                  <a:pt x="1529239" y="2496503"/>
                  <a:pt x="1338262" y="2496503"/>
                </a:quadBezTo>
                <a:lnTo>
                  <a:pt x="190976" y="2496503"/>
                </a:lnTo>
                <a:quadBezTo>
                  <a:pt x="0" y="2496503"/>
                  <a:pt x="0" y="2305050"/>
                </a:quadBezTo>
                <a:lnTo>
                  <a:pt x="0" y="190976"/>
                </a:lnTo>
                <a:quadBezTo>
                  <a:pt x="0" y="0"/>
                  <a:pt x="190976" y="0"/>
                </a:quadBezTo>
                <a:close/>
              </a:path>
            </a:pathLst>
          </a:custGeom>
          <a:gradFill>
            <a:gsLst>
              <a:gs pos="0">
                <a:srgbClr val="F01E19">
                  <a:alpha val="16000"/>
                </a:srgbClr>
              </a:gs>
              <a:gs pos="100000">
                <a:srgbClr val="F01E19">
                  <a:alpha val="0"/>
                </a:srgbClr>
              </a:gs>
            </a:gsLst>
            <a:lin ang="4980000" scaled="1"/>
          </a:gradFill>
        </p:spPr>
      </p:sp>
      <p:sp>
        <p:nvSpPr>
          <p:cNvPr id="5" name="Shape 3"/>
          <p:cNvSpPr/>
          <p:nvPr/>
        </p:nvSpPr>
        <p:spPr>
          <a:xfrm flipV="1">
            <a:off x="1062665" y="2235622"/>
            <a:ext cx="328868" cy="142986"/>
          </a:xfrm>
          <a:custGeom>
            <a:avLst/>
            <a:gdLst/>
            <a:ahLst/>
            <a:cxnLst/>
            <a:rect l="l" t="t" r="r" b="b"/>
            <a:pathLst>
              <a:path w="328868" h="142986">
                <a:moveTo>
                  <a:pt x="164434" y="0"/>
                </a:moveTo>
                <a:lnTo>
                  <a:pt x="0" y="142986"/>
                </a:lnTo>
                <a:lnTo>
                  <a:pt x="328868" y="142986"/>
                </a:lnTo>
                <a:lnTo>
                  <a:pt x="164434" y="0"/>
                </a:lnTo>
                <a:close/>
              </a:path>
            </a:pathLst>
          </a:custGeom>
          <a:solidFill>
            <a:srgbClr val="F01E19"/>
          </a:solidFill>
        </p:spPr>
      </p:sp>
      <p:sp>
        <p:nvSpPr>
          <p:cNvPr id="6" name="Shape 4"/>
          <p:cNvSpPr/>
          <p:nvPr/>
        </p:nvSpPr>
        <p:spPr>
          <a:xfrm>
            <a:off x="721556"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7" name="Shape 5"/>
          <p:cNvSpPr/>
          <p:nvPr/>
        </p:nvSpPr>
        <p:spPr>
          <a:xfrm>
            <a:off x="1471363"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8" name="Text 6"/>
          <p:cNvSpPr txBox="1"/>
          <p:nvPr/>
        </p:nvSpPr>
        <p:spPr>
          <a:xfrm>
            <a:off x="1019931" y="2481262"/>
            <a:ext cx="404813" cy="342900"/>
          </a:xfrm>
          <a:prstGeom prst="rect">
            <a:avLst/>
          </a:prstGeom>
          <a:noFill/>
        </p:spPr>
        <p:txBody>
          <a:bodyPr wrap="square" lIns="0" tIns="0" rIns="0" bIns="0" rtlCol="0" anchor="t">
            <a:spAutoFit/>
          </a:bodyPr>
          <a:lstStyle/>
          <a:p>
            <a:pPr marL="0" indent="0" algn="ctr">
              <a:lnSpc>
                <a:spcPct val="96000"/>
              </a:lnSpc>
              <a:buNone/>
            </a:pPr>
            <a:r>
              <a:rPr 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01</a:t>
            </a:r>
            <a:endParaRPr lang="en-US" sz="2250" dirty="0"/>
          </a:p>
        </p:txBody>
      </p:sp>
      <p:sp>
        <p:nvSpPr>
          <p:cNvPr id="9" name="Text 7"/>
          <p:cNvSpPr txBox="1"/>
          <p:nvPr/>
        </p:nvSpPr>
        <p:spPr>
          <a:xfrm>
            <a:off x="698462" y="3038085"/>
            <a:ext cx="1057275" cy="276225"/>
          </a:xfrm>
          <a:prstGeom prst="rect">
            <a:avLst/>
          </a:prstGeom>
          <a:noFill/>
        </p:spPr>
        <p:txBody>
          <a:bodyPr wrap="square" lIns="0" tIns="0" rIns="0" bIns="0" rtlCol="0" anchor="t">
            <a:spAutoFit/>
          </a:bodyPr>
          <a:lstStyle/>
          <a:p>
            <a:pPr marL="0" indent="0" algn="ctr">
              <a:lnSpc>
                <a:spcPct val="96000"/>
              </a:lnSpc>
              <a:buNone/>
            </a:pPr>
            <a:r>
              <a:rPr lang="zh-CN" alt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办法背景</a:t>
            </a:r>
            <a:endParaRPr lang="en-US" sz="1800" dirty="0"/>
          </a:p>
        </p:txBody>
      </p:sp>
      <p:sp>
        <p:nvSpPr>
          <p:cNvPr id="10" name="Shape 8"/>
          <p:cNvSpPr/>
          <p:nvPr/>
        </p:nvSpPr>
        <p:spPr>
          <a:xfrm>
            <a:off x="2129685" y="2044907"/>
            <a:ext cx="1529309" cy="2496288"/>
          </a:xfrm>
          <a:custGeom>
            <a:avLst/>
            <a:gdLst/>
            <a:ahLst/>
            <a:cxnLst/>
            <a:rect l="l" t="t" r="r" b="b"/>
            <a:pathLst>
              <a:path w="1529309" h="2496288">
                <a:moveTo>
                  <a:pt x="190976" y="0"/>
                </a:moveTo>
                <a:lnTo>
                  <a:pt x="1338262" y="0"/>
                </a:lnTo>
                <a:quadBezTo>
                  <a:pt x="1529239" y="0"/>
                  <a:pt x="1529239" y="190976"/>
                </a:quadBezTo>
                <a:lnTo>
                  <a:pt x="1529239" y="2305050"/>
                </a:lnTo>
                <a:quadBezTo>
                  <a:pt x="1529239" y="2496503"/>
                  <a:pt x="1338262" y="2496503"/>
                </a:quadBezTo>
                <a:lnTo>
                  <a:pt x="190976" y="2496503"/>
                </a:lnTo>
                <a:quadBezTo>
                  <a:pt x="0" y="2496503"/>
                  <a:pt x="0" y="2305050"/>
                </a:quadBezTo>
                <a:lnTo>
                  <a:pt x="0" y="190976"/>
                </a:lnTo>
                <a:quadBezTo>
                  <a:pt x="0" y="0"/>
                  <a:pt x="190976" y="0"/>
                </a:quadBezTo>
                <a:close/>
              </a:path>
            </a:pathLst>
          </a:custGeom>
          <a:gradFill>
            <a:gsLst>
              <a:gs pos="0">
                <a:srgbClr val="F01E19">
                  <a:alpha val="16000"/>
                </a:srgbClr>
              </a:gs>
              <a:gs pos="100000">
                <a:srgbClr val="F01E19">
                  <a:alpha val="0"/>
                </a:srgbClr>
              </a:gs>
            </a:gsLst>
            <a:lin ang="4980000" scaled="1"/>
          </a:gradFill>
        </p:spPr>
      </p:sp>
      <p:sp>
        <p:nvSpPr>
          <p:cNvPr id="11" name="Shape 9"/>
          <p:cNvSpPr/>
          <p:nvPr/>
        </p:nvSpPr>
        <p:spPr>
          <a:xfrm flipV="1">
            <a:off x="2729906" y="2235622"/>
            <a:ext cx="328868" cy="142986"/>
          </a:xfrm>
          <a:custGeom>
            <a:avLst/>
            <a:gdLst/>
            <a:ahLst/>
            <a:cxnLst/>
            <a:rect l="l" t="t" r="r" b="b"/>
            <a:pathLst>
              <a:path w="328868" h="142986">
                <a:moveTo>
                  <a:pt x="164434" y="0"/>
                </a:moveTo>
                <a:lnTo>
                  <a:pt x="0" y="142986"/>
                </a:lnTo>
                <a:lnTo>
                  <a:pt x="328868" y="142986"/>
                </a:lnTo>
                <a:lnTo>
                  <a:pt x="164434" y="0"/>
                </a:lnTo>
                <a:close/>
              </a:path>
            </a:pathLst>
          </a:custGeom>
          <a:solidFill>
            <a:srgbClr val="F01E19"/>
          </a:solidFill>
        </p:spPr>
      </p:sp>
      <p:sp>
        <p:nvSpPr>
          <p:cNvPr id="12" name="Shape 10"/>
          <p:cNvSpPr/>
          <p:nvPr/>
        </p:nvSpPr>
        <p:spPr>
          <a:xfrm>
            <a:off x="2388796"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13" name="Shape 11"/>
          <p:cNvSpPr/>
          <p:nvPr/>
        </p:nvSpPr>
        <p:spPr>
          <a:xfrm>
            <a:off x="3138604"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14" name="Text 12"/>
          <p:cNvSpPr txBox="1"/>
          <p:nvPr/>
        </p:nvSpPr>
        <p:spPr>
          <a:xfrm>
            <a:off x="2687171" y="2481262"/>
            <a:ext cx="404813" cy="342900"/>
          </a:xfrm>
          <a:prstGeom prst="rect">
            <a:avLst/>
          </a:prstGeom>
          <a:noFill/>
        </p:spPr>
        <p:txBody>
          <a:bodyPr wrap="square" lIns="0" tIns="0" rIns="0" bIns="0" rtlCol="0" anchor="t">
            <a:spAutoFit/>
          </a:bodyPr>
          <a:lstStyle/>
          <a:p>
            <a:pPr marL="0" indent="0" algn="ctr">
              <a:lnSpc>
                <a:spcPct val="96000"/>
              </a:lnSpc>
              <a:buNone/>
            </a:pPr>
            <a:r>
              <a:rPr 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02</a:t>
            </a:r>
            <a:endParaRPr lang="en-US" sz="2250" dirty="0"/>
          </a:p>
        </p:txBody>
      </p:sp>
      <p:sp>
        <p:nvSpPr>
          <p:cNvPr id="15" name="Text 13"/>
          <p:cNvSpPr txBox="1"/>
          <p:nvPr/>
        </p:nvSpPr>
        <p:spPr>
          <a:xfrm>
            <a:off x="2365703" y="3038085"/>
            <a:ext cx="1057275" cy="547688"/>
          </a:xfrm>
          <a:prstGeom prst="rect">
            <a:avLst/>
          </a:prstGeom>
          <a:noFill/>
        </p:spPr>
        <p:txBody>
          <a:bodyPr wrap="square" lIns="0" tIns="0" rIns="0" bIns="0" rtlCol="0" anchor="t">
            <a:spAutoFit/>
          </a:bodyPr>
          <a:lstStyle/>
          <a:p>
            <a:pPr marL="0" indent="0" algn="ctr">
              <a:lnSpc>
                <a:spcPct val="96000"/>
              </a:lnSpc>
              <a:buNone/>
            </a:pPr>
            <a:r>
              <a:rPr lang="zh-CN" alt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政策核心要点</a:t>
            </a:r>
            <a:endParaRPr lang="en-US" sz="1800" dirty="0"/>
          </a:p>
        </p:txBody>
      </p:sp>
      <p:sp>
        <p:nvSpPr>
          <p:cNvPr id="16" name="Shape 14"/>
          <p:cNvSpPr/>
          <p:nvPr/>
        </p:nvSpPr>
        <p:spPr>
          <a:xfrm>
            <a:off x="3798521" y="2044907"/>
            <a:ext cx="1529309" cy="2496288"/>
          </a:xfrm>
          <a:custGeom>
            <a:avLst/>
            <a:gdLst/>
            <a:ahLst/>
            <a:cxnLst/>
            <a:rect l="l" t="t" r="r" b="b"/>
            <a:pathLst>
              <a:path w="1529309" h="2496288">
                <a:moveTo>
                  <a:pt x="190976" y="0"/>
                </a:moveTo>
                <a:lnTo>
                  <a:pt x="1338262" y="0"/>
                </a:lnTo>
                <a:quadBezTo>
                  <a:pt x="1529239" y="0"/>
                  <a:pt x="1529239" y="190976"/>
                </a:quadBezTo>
                <a:lnTo>
                  <a:pt x="1529239" y="2305050"/>
                </a:lnTo>
                <a:quadBezTo>
                  <a:pt x="1529239" y="2496503"/>
                  <a:pt x="1338262" y="2496503"/>
                </a:quadBezTo>
                <a:lnTo>
                  <a:pt x="190976" y="2496503"/>
                </a:lnTo>
                <a:quadBezTo>
                  <a:pt x="0" y="2496503"/>
                  <a:pt x="0" y="2305050"/>
                </a:quadBezTo>
                <a:lnTo>
                  <a:pt x="0" y="190976"/>
                </a:lnTo>
                <a:quadBezTo>
                  <a:pt x="0" y="0"/>
                  <a:pt x="190976" y="0"/>
                </a:quadBezTo>
                <a:close/>
              </a:path>
            </a:pathLst>
          </a:custGeom>
          <a:gradFill>
            <a:gsLst>
              <a:gs pos="0">
                <a:srgbClr val="F01E19">
                  <a:alpha val="16000"/>
                </a:srgbClr>
              </a:gs>
              <a:gs pos="100000">
                <a:srgbClr val="F01E19">
                  <a:alpha val="0"/>
                </a:srgbClr>
              </a:gs>
            </a:gsLst>
            <a:lin ang="4980000" scaled="1"/>
          </a:gradFill>
        </p:spPr>
      </p:sp>
      <p:sp>
        <p:nvSpPr>
          <p:cNvPr id="17" name="Shape 15"/>
          <p:cNvSpPr/>
          <p:nvPr/>
        </p:nvSpPr>
        <p:spPr>
          <a:xfrm flipV="1">
            <a:off x="4398742" y="2235622"/>
            <a:ext cx="328868" cy="142986"/>
          </a:xfrm>
          <a:custGeom>
            <a:avLst/>
            <a:gdLst/>
            <a:ahLst/>
            <a:cxnLst/>
            <a:rect l="l" t="t" r="r" b="b"/>
            <a:pathLst>
              <a:path w="328868" h="142986">
                <a:moveTo>
                  <a:pt x="164434" y="0"/>
                </a:moveTo>
                <a:lnTo>
                  <a:pt x="0" y="142986"/>
                </a:lnTo>
                <a:lnTo>
                  <a:pt x="328868" y="142986"/>
                </a:lnTo>
                <a:lnTo>
                  <a:pt x="164434" y="0"/>
                </a:lnTo>
                <a:close/>
              </a:path>
            </a:pathLst>
          </a:custGeom>
          <a:solidFill>
            <a:srgbClr val="F01E19"/>
          </a:solidFill>
        </p:spPr>
      </p:sp>
      <p:sp>
        <p:nvSpPr>
          <p:cNvPr id="18" name="Shape 16"/>
          <p:cNvSpPr/>
          <p:nvPr/>
        </p:nvSpPr>
        <p:spPr>
          <a:xfrm>
            <a:off x="4057632"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19" name="Shape 17"/>
          <p:cNvSpPr/>
          <p:nvPr/>
        </p:nvSpPr>
        <p:spPr>
          <a:xfrm>
            <a:off x="4807440"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20" name="Text 18"/>
          <p:cNvSpPr txBox="1"/>
          <p:nvPr/>
        </p:nvSpPr>
        <p:spPr>
          <a:xfrm>
            <a:off x="4356007" y="2481262"/>
            <a:ext cx="404813" cy="342900"/>
          </a:xfrm>
          <a:prstGeom prst="rect">
            <a:avLst/>
          </a:prstGeom>
          <a:noFill/>
        </p:spPr>
        <p:txBody>
          <a:bodyPr wrap="square" lIns="0" tIns="0" rIns="0" bIns="0" rtlCol="0" anchor="t">
            <a:spAutoFit/>
          </a:bodyPr>
          <a:lstStyle/>
          <a:p>
            <a:pPr marL="0" indent="0" algn="ctr">
              <a:lnSpc>
                <a:spcPct val="96000"/>
              </a:lnSpc>
              <a:buNone/>
            </a:pPr>
            <a:r>
              <a:rPr 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03</a:t>
            </a:r>
            <a:endParaRPr lang="en-US" sz="2250" dirty="0"/>
          </a:p>
        </p:txBody>
      </p:sp>
      <p:sp>
        <p:nvSpPr>
          <p:cNvPr id="21" name="Text 19"/>
          <p:cNvSpPr txBox="1"/>
          <p:nvPr/>
        </p:nvSpPr>
        <p:spPr>
          <a:xfrm>
            <a:off x="4034539" y="3038085"/>
            <a:ext cx="1057275" cy="547688"/>
          </a:xfrm>
          <a:prstGeom prst="rect">
            <a:avLst/>
          </a:prstGeom>
          <a:noFill/>
        </p:spPr>
        <p:txBody>
          <a:bodyPr wrap="square" lIns="0" tIns="0" rIns="0" bIns="0" rtlCol="0" anchor="t">
            <a:spAutoFit/>
          </a:bodyPr>
          <a:lstStyle/>
          <a:p>
            <a:pPr marL="0" indent="0" algn="ctr">
              <a:lnSpc>
                <a:spcPct val="96000"/>
              </a:lnSpc>
              <a:buNone/>
            </a:pPr>
            <a:r>
              <a:rPr lang="zh-CN" alt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部门职责分工</a:t>
            </a:r>
            <a:endParaRPr lang="en-US" sz="1800" dirty="0"/>
          </a:p>
        </p:txBody>
      </p:sp>
      <p:sp>
        <p:nvSpPr>
          <p:cNvPr id="22" name="Shape 20"/>
          <p:cNvSpPr/>
          <p:nvPr/>
        </p:nvSpPr>
        <p:spPr>
          <a:xfrm>
            <a:off x="5465762" y="2044907"/>
            <a:ext cx="1529309" cy="2496288"/>
          </a:xfrm>
          <a:custGeom>
            <a:avLst/>
            <a:gdLst/>
            <a:ahLst/>
            <a:cxnLst/>
            <a:rect l="l" t="t" r="r" b="b"/>
            <a:pathLst>
              <a:path w="1529309" h="2496288">
                <a:moveTo>
                  <a:pt x="190976" y="0"/>
                </a:moveTo>
                <a:lnTo>
                  <a:pt x="1338262" y="0"/>
                </a:lnTo>
                <a:quadBezTo>
                  <a:pt x="1529239" y="0"/>
                  <a:pt x="1529239" y="190976"/>
                </a:quadBezTo>
                <a:lnTo>
                  <a:pt x="1529239" y="2305050"/>
                </a:lnTo>
                <a:quadBezTo>
                  <a:pt x="1529239" y="2496503"/>
                  <a:pt x="1338262" y="2496503"/>
                </a:quadBezTo>
                <a:lnTo>
                  <a:pt x="190976" y="2496503"/>
                </a:lnTo>
                <a:quadBezTo>
                  <a:pt x="0" y="2496503"/>
                  <a:pt x="0" y="2305050"/>
                </a:quadBezTo>
                <a:lnTo>
                  <a:pt x="0" y="190976"/>
                </a:lnTo>
                <a:quadBezTo>
                  <a:pt x="0" y="0"/>
                  <a:pt x="190976" y="0"/>
                </a:quadBezTo>
                <a:close/>
              </a:path>
            </a:pathLst>
          </a:custGeom>
          <a:gradFill>
            <a:gsLst>
              <a:gs pos="0">
                <a:srgbClr val="F01E19">
                  <a:alpha val="16000"/>
                </a:srgbClr>
              </a:gs>
              <a:gs pos="100000">
                <a:srgbClr val="F01E19">
                  <a:alpha val="0"/>
                </a:srgbClr>
              </a:gs>
            </a:gsLst>
            <a:lin ang="4980000" scaled="1"/>
          </a:gradFill>
        </p:spPr>
      </p:sp>
      <p:sp>
        <p:nvSpPr>
          <p:cNvPr id="23" name="Shape 21"/>
          <p:cNvSpPr/>
          <p:nvPr/>
        </p:nvSpPr>
        <p:spPr>
          <a:xfrm flipV="1">
            <a:off x="6065982" y="2235622"/>
            <a:ext cx="328868" cy="142986"/>
          </a:xfrm>
          <a:custGeom>
            <a:avLst/>
            <a:gdLst/>
            <a:ahLst/>
            <a:cxnLst/>
            <a:rect l="l" t="t" r="r" b="b"/>
            <a:pathLst>
              <a:path w="328868" h="142986">
                <a:moveTo>
                  <a:pt x="164434" y="0"/>
                </a:moveTo>
                <a:lnTo>
                  <a:pt x="0" y="142986"/>
                </a:lnTo>
                <a:lnTo>
                  <a:pt x="328868" y="142986"/>
                </a:lnTo>
                <a:lnTo>
                  <a:pt x="164434" y="0"/>
                </a:lnTo>
                <a:close/>
              </a:path>
            </a:pathLst>
          </a:custGeom>
          <a:solidFill>
            <a:srgbClr val="F01E19"/>
          </a:solidFill>
        </p:spPr>
      </p:sp>
      <p:sp>
        <p:nvSpPr>
          <p:cNvPr id="24" name="Shape 22"/>
          <p:cNvSpPr/>
          <p:nvPr/>
        </p:nvSpPr>
        <p:spPr>
          <a:xfrm>
            <a:off x="5724873"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25" name="Shape 23"/>
          <p:cNvSpPr/>
          <p:nvPr/>
        </p:nvSpPr>
        <p:spPr>
          <a:xfrm>
            <a:off x="6469918"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26" name="Text 24"/>
          <p:cNvSpPr txBox="1"/>
          <p:nvPr/>
        </p:nvSpPr>
        <p:spPr>
          <a:xfrm>
            <a:off x="6023248" y="2481262"/>
            <a:ext cx="404813" cy="342900"/>
          </a:xfrm>
          <a:prstGeom prst="rect">
            <a:avLst/>
          </a:prstGeom>
          <a:noFill/>
        </p:spPr>
        <p:txBody>
          <a:bodyPr wrap="square" lIns="0" tIns="0" rIns="0" bIns="0" rtlCol="0" anchor="t">
            <a:spAutoFit/>
          </a:bodyPr>
          <a:lstStyle/>
          <a:p>
            <a:pPr marL="0" indent="0" algn="ctr">
              <a:lnSpc>
                <a:spcPct val="96000"/>
              </a:lnSpc>
              <a:buNone/>
            </a:pPr>
            <a:r>
              <a:rPr 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04</a:t>
            </a:r>
            <a:endParaRPr lang="en-US" sz="2250" dirty="0"/>
          </a:p>
        </p:txBody>
      </p:sp>
      <p:sp>
        <p:nvSpPr>
          <p:cNvPr id="27" name="Text 25"/>
          <p:cNvSpPr txBox="1"/>
          <p:nvPr/>
        </p:nvSpPr>
        <p:spPr>
          <a:xfrm>
            <a:off x="5701779" y="3038085"/>
            <a:ext cx="1057275" cy="547688"/>
          </a:xfrm>
          <a:prstGeom prst="rect">
            <a:avLst/>
          </a:prstGeom>
          <a:noFill/>
        </p:spPr>
        <p:txBody>
          <a:bodyPr wrap="square" lIns="0" tIns="0" rIns="0" bIns="0" rtlCol="0" anchor="t">
            <a:spAutoFit/>
          </a:bodyPr>
          <a:lstStyle/>
          <a:p>
            <a:pPr marL="0" indent="0" algn="ctr">
              <a:lnSpc>
                <a:spcPct val="96000"/>
              </a:lnSpc>
              <a:buNone/>
            </a:pPr>
            <a:r>
              <a:rPr lang="zh-CN" alt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执行程序与监督</a:t>
            </a:r>
            <a:endParaRPr lang="en-US" sz="1800" dirty="0"/>
          </a:p>
        </p:txBody>
      </p:sp>
      <p:sp>
        <p:nvSpPr>
          <p:cNvPr id="28" name="Shape 26"/>
          <p:cNvSpPr/>
          <p:nvPr/>
        </p:nvSpPr>
        <p:spPr>
          <a:xfrm>
            <a:off x="7133196" y="2044907"/>
            <a:ext cx="1529309" cy="2496288"/>
          </a:xfrm>
          <a:custGeom>
            <a:avLst/>
            <a:gdLst/>
            <a:ahLst/>
            <a:cxnLst/>
            <a:rect l="l" t="t" r="r" b="b"/>
            <a:pathLst>
              <a:path w="1529309" h="2496288">
                <a:moveTo>
                  <a:pt x="190976" y="0"/>
                </a:moveTo>
                <a:lnTo>
                  <a:pt x="1338262" y="0"/>
                </a:lnTo>
                <a:quadBezTo>
                  <a:pt x="1529239" y="0"/>
                  <a:pt x="1529239" y="190976"/>
                </a:quadBezTo>
                <a:lnTo>
                  <a:pt x="1529239" y="2305050"/>
                </a:lnTo>
                <a:quadBezTo>
                  <a:pt x="1529239" y="2496503"/>
                  <a:pt x="1338262" y="2496503"/>
                </a:quadBezTo>
                <a:lnTo>
                  <a:pt x="190976" y="2496503"/>
                </a:lnTo>
                <a:quadBezTo>
                  <a:pt x="0" y="2496503"/>
                  <a:pt x="0" y="2305050"/>
                </a:quadBezTo>
                <a:lnTo>
                  <a:pt x="0" y="190976"/>
                </a:lnTo>
                <a:quadBezTo>
                  <a:pt x="0" y="0"/>
                  <a:pt x="190976" y="0"/>
                </a:quadBezTo>
                <a:close/>
              </a:path>
            </a:pathLst>
          </a:custGeom>
          <a:gradFill>
            <a:gsLst>
              <a:gs pos="0">
                <a:srgbClr val="F01E19">
                  <a:alpha val="16000"/>
                </a:srgbClr>
              </a:gs>
              <a:gs pos="100000">
                <a:srgbClr val="F01E19">
                  <a:alpha val="0"/>
                </a:srgbClr>
              </a:gs>
            </a:gsLst>
            <a:lin ang="4980000" scaled="1"/>
          </a:gradFill>
        </p:spPr>
      </p:sp>
      <p:sp>
        <p:nvSpPr>
          <p:cNvPr id="29" name="Shape 27"/>
          <p:cNvSpPr/>
          <p:nvPr/>
        </p:nvSpPr>
        <p:spPr>
          <a:xfrm flipV="1">
            <a:off x="7733416" y="2235622"/>
            <a:ext cx="328868" cy="142986"/>
          </a:xfrm>
          <a:custGeom>
            <a:avLst/>
            <a:gdLst/>
            <a:ahLst/>
            <a:cxnLst/>
            <a:rect l="l" t="t" r="r" b="b"/>
            <a:pathLst>
              <a:path w="328868" h="142986">
                <a:moveTo>
                  <a:pt x="164434" y="0"/>
                </a:moveTo>
                <a:lnTo>
                  <a:pt x="0" y="142986"/>
                </a:lnTo>
                <a:lnTo>
                  <a:pt x="328868" y="142986"/>
                </a:lnTo>
                <a:lnTo>
                  <a:pt x="164434" y="0"/>
                </a:lnTo>
                <a:close/>
              </a:path>
            </a:pathLst>
          </a:custGeom>
          <a:solidFill>
            <a:srgbClr val="F01E19"/>
          </a:solidFill>
        </p:spPr>
      </p:sp>
      <p:sp>
        <p:nvSpPr>
          <p:cNvPr id="30" name="Shape 28"/>
          <p:cNvSpPr/>
          <p:nvPr/>
        </p:nvSpPr>
        <p:spPr>
          <a:xfrm>
            <a:off x="7392307"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31" name="Shape 29"/>
          <p:cNvSpPr/>
          <p:nvPr/>
        </p:nvSpPr>
        <p:spPr>
          <a:xfrm>
            <a:off x="8137352" y="2692177"/>
            <a:ext cx="256517" cy="0"/>
          </a:xfrm>
          <a:custGeom>
            <a:avLst/>
            <a:gdLst/>
            <a:ahLst/>
            <a:cxnLst/>
            <a:rect l="l" t="t" r="r" b="b"/>
            <a:pathLst>
              <a:path w="256517">
                <a:moveTo>
                  <a:pt x="0" y="0"/>
                </a:moveTo>
                <a:lnTo>
                  <a:pt x="256517" y="0"/>
                </a:lnTo>
              </a:path>
            </a:pathLst>
          </a:custGeom>
          <a:noFill/>
          <a:ln w="14288">
            <a:solidFill>
              <a:srgbClr val="F01E19"/>
            </a:solidFill>
            <a:prstDash val="solid"/>
            <a:headEnd type="none"/>
            <a:tailEnd type="none"/>
          </a:ln>
        </p:spPr>
      </p:sp>
      <p:sp>
        <p:nvSpPr>
          <p:cNvPr id="32" name="Text 30"/>
          <p:cNvSpPr txBox="1"/>
          <p:nvPr/>
        </p:nvSpPr>
        <p:spPr>
          <a:xfrm>
            <a:off x="7690682" y="2481262"/>
            <a:ext cx="404813" cy="342900"/>
          </a:xfrm>
          <a:prstGeom prst="rect">
            <a:avLst/>
          </a:prstGeom>
          <a:noFill/>
        </p:spPr>
        <p:txBody>
          <a:bodyPr wrap="square" lIns="0" tIns="0" rIns="0" bIns="0" rtlCol="0" anchor="t">
            <a:spAutoFit/>
          </a:bodyPr>
          <a:lstStyle/>
          <a:p>
            <a:pPr marL="0" indent="0" algn="ctr">
              <a:lnSpc>
                <a:spcPct val="96000"/>
              </a:lnSpc>
              <a:buNone/>
            </a:pPr>
            <a:r>
              <a:rPr 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05</a:t>
            </a:r>
            <a:endParaRPr lang="en-US" sz="2250" dirty="0"/>
          </a:p>
        </p:txBody>
      </p:sp>
      <p:sp>
        <p:nvSpPr>
          <p:cNvPr id="33" name="Text 31"/>
          <p:cNvSpPr txBox="1"/>
          <p:nvPr/>
        </p:nvSpPr>
        <p:spPr>
          <a:xfrm>
            <a:off x="7369213" y="3038085"/>
            <a:ext cx="1057275" cy="276225"/>
          </a:xfrm>
          <a:prstGeom prst="rect">
            <a:avLst/>
          </a:prstGeom>
          <a:noFill/>
        </p:spPr>
        <p:txBody>
          <a:bodyPr wrap="square" lIns="0" tIns="0" rIns="0" bIns="0" rtlCol="0" anchor="t">
            <a:spAutoFit/>
          </a:bodyPr>
          <a:lstStyle/>
          <a:p>
            <a:pPr marL="0" indent="0" algn="ctr">
              <a:lnSpc>
                <a:spcPct val="96000"/>
              </a:lnSpc>
              <a:buNone/>
            </a:pPr>
            <a:r>
              <a:rPr lang="zh-CN" altLang="en-US" sz="18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办法附则</a:t>
            </a:r>
            <a:endParaRPr lang="en-US" sz="1800" dirty="0"/>
          </a:p>
        </p:txBody>
      </p:sp>
      <p:pic>
        <p:nvPicPr>
          <p:cNvPr id="3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67683" y="-602231"/>
            <a:ext cx="1238250" cy="1238250"/>
          </a:xfrm>
          <a:prstGeom prst="rect">
            <a:avLst/>
          </a:prstGeom>
        </p:spPr>
      </p:pic>
      <p:pic>
        <p:nvPicPr>
          <p:cNvPr id="3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62199" y="934071"/>
            <a:ext cx="606823" cy="6068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tukuppt.com/aippt_uploads/55004950/24/09/23/66f1651d69097.png!/fwfh2/960x960"/>
          <p:cNvPicPr>
            <a:picLocks noChangeAspect="1"/>
          </p:cNvPicPr>
          <p:nvPr/>
        </p:nvPicPr>
        <p:blipFill>
          <a:blip r:embed="rId1"/>
          <a:stretch>
            <a:fillRect/>
          </a:stretch>
        </p:blipFill>
        <p:spPr>
          <a:xfrm>
            <a:off x="0" y="0"/>
            <a:ext cx="9140313" cy="5141426"/>
          </a:xfrm>
          <a:prstGeom prst="rect">
            <a:avLst/>
          </a:prstGeom>
        </p:spPr>
      </p:pic>
      <p:pic>
        <p:nvPicPr>
          <p:cNvPr id="3" name="Image 1" descr="preencoded.png"/>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3726" y="1133936"/>
            <a:ext cx="2289073" cy="2289073"/>
          </a:xfrm>
          <a:prstGeom prst="rect">
            <a:avLst/>
          </a:prstGeom>
        </p:spPr>
      </p:pic>
      <p:pic>
        <p:nvPicPr>
          <p:cNvPr id="4" name="Image 2"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2829" y="1360693"/>
            <a:ext cx="1890866" cy="1835560"/>
          </a:xfrm>
          <a:prstGeom prst="rect">
            <a:avLst/>
          </a:prstGeom>
        </p:spPr>
      </p:pic>
      <p:pic>
        <p:nvPicPr>
          <p:cNvPr id="5"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763007" y="237826"/>
            <a:ext cx="319487" cy="838200"/>
          </a:xfrm>
          <a:prstGeom prst="rect">
            <a:avLst/>
          </a:prstGeom>
        </p:spPr>
      </p:pic>
      <p:pic>
        <p:nvPicPr>
          <p:cNvPr id="6"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8100146" y="2801303"/>
            <a:ext cx="319487" cy="923925"/>
          </a:xfrm>
          <a:prstGeom prst="rect">
            <a:avLst/>
          </a:prstGeom>
        </p:spPr>
      </p:pic>
      <p:sp>
        <p:nvSpPr>
          <p:cNvPr id="7" name="Text 0"/>
          <p:cNvSpPr txBox="1"/>
          <p:nvPr/>
        </p:nvSpPr>
        <p:spPr>
          <a:xfrm>
            <a:off x="4364185" y="1145919"/>
            <a:ext cx="1971675" cy="600075"/>
          </a:xfrm>
          <a:prstGeom prst="rect">
            <a:avLst/>
          </a:prstGeom>
          <a:noFill/>
        </p:spPr>
        <p:txBody>
          <a:bodyPr wrap="square" lIns="0" tIns="0" rIns="0" bIns="0" rtlCol="0" anchor="t">
            <a:spAutoFit/>
          </a:bodyPr>
          <a:lstStyle/>
          <a:p>
            <a:pPr marL="0" indent="0" algn="ctr">
              <a:lnSpc>
                <a:spcPct val="96000"/>
              </a:lnSpc>
              <a:buNone/>
            </a:pPr>
            <a:r>
              <a:rPr lang="en-GB" altLang="en-US" sz="3940" b="1" kern="0" spc="188" dirty="0">
                <a:solidFill>
                  <a:srgbClr val="2A2A2A"/>
                </a:solidFill>
                <a:latin typeface="SourceHanSansSC-Heavy" panose="020B0A00000000000000" charset="-122"/>
                <a:ea typeface="SourceHanSansSC-Heavy" panose="020B0A00000000000000" charset="-122"/>
                <a:cs typeface="SourceHanSansSC-Heavy" panose="020B0A00000000000000" charset="-122"/>
              </a:rPr>
              <a:t>PART.</a:t>
            </a:r>
            <a:endParaRPr lang="en-US" sz="1400" dirty="0"/>
          </a:p>
        </p:txBody>
      </p:sp>
      <p:sp>
        <p:nvSpPr>
          <p:cNvPr id="8" name="Text 1"/>
          <p:cNvSpPr txBox="1"/>
          <p:nvPr/>
        </p:nvSpPr>
        <p:spPr>
          <a:xfrm>
            <a:off x="6130664" y="1086388"/>
            <a:ext cx="957263" cy="685800"/>
          </a:xfrm>
          <a:prstGeom prst="rect">
            <a:avLst/>
          </a:prstGeom>
          <a:noFill/>
        </p:spPr>
        <p:txBody>
          <a:bodyPr wrap="square" lIns="0" tIns="0" rIns="0" bIns="0" rtlCol="0" anchor="t">
            <a:spAutoFit/>
          </a:bodyPr>
          <a:lstStyle/>
          <a:p>
            <a:pPr marL="0" indent="0" algn="ctr">
              <a:lnSpc>
                <a:spcPct val="96000"/>
              </a:lnSpc>
              <a:buNone/>
            </a:pPr>
            <a:r>
              <a:rPr lang="en-US" sz="4500" b="1" kern="0" spc="413" dirty="0">
                <a:solidFill>
                  <a:srgbClr val="F01E19"/>
                </a:solidFill>
                <a:latin typeface="SourceHanSansSC-Heavy" panose="020B0A00000000000000" charset="-122"/>
                <a:ea typeface="SourceHanSansSC-Heavy" panose="020B0A00000000000000" charset="-122"/>
                <a:cs typeface="SourceHanSansSC-Heavy" panose="020B0A00000000000000" charset="-122"/>
              </a:rPr>
              <a:t>01</a:t>
            </a:r>
            <a:endParaRPr lang="en-US" sz="4500" dirty="0"/>
          </a:p>
        </p:txBody>
      </p:sp>
      <p:sp>
        <p:nvSpPr>
          <p:cNvPr id="9" name="Text 2"/>
          <p:cNvSpPr txBox="1"/>
          <p:nvPr/>
        </p:nvSpPr>
        <p:spPr>
          <a:xfrm>
            <a:off x="4102662" y="1407698"/>
            <a:ext cx="3617119" cy="2444882"/>
          </a:xfrm>
          <a:prstGeom prst="rect">
            <a:avLst/>
          </a:prstGeom>
          <a:noFill/>
        </p:spPr>
        <p:txBody>
          <a:bodyPr wrap="square" lIns="0" tIns="0" rIns="0" bIns="0" rtlCol="0" anchor="ctr">
            <a:spAutoFit/>
          </a:bodyPr>
          <a:lstStyle/>
          <a:p>
            <a:pPr marL="0" indent="0" algn="ctr">
              <a:buNone/>
            </a:pPr>
            <a:r>
              <a:rPr lang="zh-CN" altLang="en-US" sz="4500" dirty="0">
                <a:solidFill>
                  <a:srgbClr val="000000"/>
                </a:solidFill>
                <a:latin typeface="SourceHanSerifCN-Heavy" panose="02020900000000000000" charset="-122"/>
                <a:ea typeface="SourceHanSerifCN-Heavy" panose="02020900000000000000" charset="-122"/>
                <a:cs typeface="SourceHanSerifCN-Heavy" panose="02020900000000000000" charset="-122"/>
              </a:rPr>
              <a:t>办法背景</a:t>
            </a:r>
            <a:endParaRPr lang="en-US" sz="4500" dirty="0"/>
          </a:p>
        </p:txBody>
      </p:sp>
      <p:pic>
        <p:nvPicPr>
          <p:cNvPr id="10"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62321" y="1692531"/>
            <a:ext cx="1171882" cy="117188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政策调整依据</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Text 2"/>
          <p:cNvSpPr txBox="1"/>
          <p:nvPr/>
        </p:nvSpPr>
        <p:spPr>
          <a:xfrm>
            <a:off x="1056392" y="1368104"/>
            <a:ext cx="2875757" cy="403337"/>
          </a:xfrm>
          <a:prstGeom prst="rect">
            <a:avLst/>
          </a:prstGeom>
          <a:noFill/>
        </p:spPr>
        <p:txBody>
          <a:bodyPr wrap="square" lIns="0" tIns="0" rIns="0" bIns="0" rtlCol="0" anchor="ctr">
            <a:spAutoFit/>
          </a:bodyPr>
          <a:lstStyle/>
          <a:p>
            <a:pPr marL="0" indent="0" algn="l">
              <a:buNone/>
            </a:pPr>
            <a:r>
              <a:rPr lang="zh-CN" altLang="en-US" sz="1350" b="1" dirty="0">
                <a:solidFill>
                  <a:srgbClr val="F01E19"/>
                </a:solidFill>
                <a:latin typeface="SourceHanSansSC-Regular" panose="020B0500000000000000" charset="-122"/>
                <a:ea typeface="SourceHanSansSC-Regular" panose="020B0500000000000000" charset="-122"/>
                <a:cs typeface="SourceHanSansSC-Regular" panose="020B0500000000000000" charset="-122"/>
              </a:rPr>
              <a:t>原文件回顾</a:t>
            </a:r>
            <a:endParaRPr lang="en-US" sz="1350" dirty="0"/>
          </a:p>
        </p:txBody>
      </p:sp>
      <p:sp>
        <p:nvSpPr>
          <p:cNvPr id="7" name="Text 3"/>
          <p:cNvSpPr txBox="1"/>
          <p:nvPr/>
        </p:nvSpPr>
        <p:spPr>
          <a:xfrm>
            <a:off x="1056392" y="2129150"/>
            <a:ext cx="2881313" cy="1285875"/>
          </a:xfrm>
          <a:prstGeom prst="rect">
            <a:avLst/>
          </a:prstGeom>
          <a:noFill/>
        </p:spPr>
        <p:txBody>
          <a:bodyPr wrap="square" lIns="0" tIns="0" rIns="0" bIns="0" rtlCol="0" anchor="t">
            <a:spAutoFit/>
          </a:bodyPr>
          <a:lstStyle/>
          <a:p>
            <a:pPr marL="0" indent="0" algn="l">
              <a:lnSpc>
                <a:spcPct val="120000"/>
              </a:lnSpc>
              <a:buNone/>
            </a:pPr>
            <a:r>
              <a:rPr lang="en-US" sz="1125" dirty="0">
                <a:solidFill>
                  <a:srgbClr val="3F3F3F"/>
                </a:solidFill>
                <a:latin typeface="SourceHanSansSC-Regular" panose="020B0500000000000000" charset="-122"/>
                <a:ea typeface="SourceHanSansSC-Regular" panose="020B0500000000000000" charset="-122"/>
                <a:cs typeface="SourceHanSansSC-Regular" panose="020B0500000000000000" charset="-122"/>
              </a:rPr>
              <a:t>《青浦区社区体育健身设施管理及奖补办法》（青体〔2013〕34号）由区体育局、区财政局于2013年联合印发。该文件在过去一段时间对青浦区社区体育健身设施的管理和奖补起到了重要作用，但随着时间推移和实际情况变化，需要进行调整优化。</a:t>
            </a:r>
            <a:endParaRPr lang="en-US" sz="1125" dirty="0"/>
          </a:p>
        </p:txBody>
      </p:sp>
      <p:sp>
        <p:nvSpPr>
          <p:cNvPr id="8" name="Shape 4"/>
          <p:cNvSpPr/>
          <p:nvPr/>
        </p:nvSpPr>
        <p:spPr>
          <a:xfrm>
            <a:off x="3332867" y="1682993"/>
            <a:ext cx="548706" cy="4763"/>
          </a:xfrm>
          <a:custGeom>
            <a:avLst/>
            <a:gdLst/>
            <a:ahLst/>
            <a:cxnLst/>
            <a:rect l="l" t="t" r="r" b="b"/>
            <a:pathLst>
              <a:path w="548706" h="4763">
                <a:moveTo>
                  <a:pt x="0" y="4763"/>
                </a:moveTo>
                <a:lnTo>
                  <a:pt x="548706" y="0"/>
                </a:lnTo>
              </a:path>
            </a:pathLst>
          </a:custGeom>
          <a:noFill/>
          <a:ln w="38100">
            <a:solidFill>
              <a:srgbClr val="A5A5A5">
                <a:alpha val="30000"/>
              </a:srgbClr>
            </a:solidFill>
            <a:prstDash val="solid"/>
            <a:headEnd type="none"/>
            <a:tailEnd type="none"/>
          </a:ln>
        </p:spPr>
      </p:sp>
      <p:sp>
        <p:nvSpPr>
          <p:cNvPr id="9" name="Text 5"/>
          <p:cNvSpPr txBox="1"/>
          <p:nvPr/>
        </p:nvSpPr>
        <p:spPr>
          <a:xfrm>
            <a:off x="3251905" y="1368104"/>
            <a:ext cx="685800" cy="452438"/>
          </a:xfrm>
          <a:prstGeom prst="rect">
            <a:avLst/>
          </a:prstGeom>
          <a:noFill/>
        </p:spPr>
        <p:txBody>
          <a:bodyPr wrap="square" lIns="0" tIns="0" rIns="0" bIns="0" rtlCol="0" anchor="t">
            <a:spAutoFit/>
          </a:bodyPr>
          <a:lstStyle/>
          <a:p>
            <a:pPr marL="0" indent="0" algn="ctr">
              <a:lnSpc>
                <a:spcPct val="96000"/>
              </a:lnSpc>
              <a:buNone/>
            </a:pPr>
            <a:r>
              <a:rPr lang="en-US" sz="2975" b="1" i="1" dirty="0">
                <a:solidFill>
                  <a:srgbClr val="F01E19">
                    <a:alpha val="85000"/>
                  </a:srgbClr>
                </a:solidFill>
                <a:latin typeface="SourceHanSansSC-Regular" panose="020B0500000000000000" charset="-122"/>
                <a:ea typeface="SourceHanSansSC-Regular" panose="020B0500000000000000" charset="-122"/>
                <a:cs typeface="SourceHanSansSC-Regular" panose="020B0500000000000000" charset="-122"/>
              </a:rPr>
              <a:t>01</a:t>
            </a:r>
            <a:endParaRPr lang="en-US" sz="2975" dirty="0"/>
          </a:p>
        </p:txBody>
      </p:sp>
      <p:sp>
        <p:nvSpPr>
          <p:cNvPr id="10" name="Text 6"/>
          <p:cNvSpPr txBox="1"/>
          <p:nvPr/>
        </p:nvSpPr>
        <p:spPr>
          <a:xfrm>
            <a:off x="5180860" y="1368104"/>
            <a:ext cx="2875757" cy="403337"/>
          </a:xfrm>
          <a:prstGeom prst="rect">
            <a:avLst/>
          </a:prstGeom>
          <a:noFill/>
        </p:spPr>
        <p:txBody>
          <a:bodyPr wrap="square" lIns="0" tIns="0" rIns="0" bIns="0" rtlCol="0" anchor="ctr">
            <a:spAutoFit/>
          </a:bodyPr>
          <a:lstStyle/>
          <a:p>
            <a:pPr marL="0" indent="0" algn="l">
              <a:buNone/>
            </a:pPr>
            <a:r>
              <a:rPr lang="zh-CN" altLang="en-US" sz="1350" b="1" dirty="0">
                <a:solidFill>
                  <a:srgbClr val="F01E19"/>
                </a:solidFill>
                <a:latin typeface="SourceHanSansSC-Regular" panose="020B0500000000000000" charset="-122"/>
                <a:ea typeface="SourceHanSansSC-Regular" panose="020B0500000000000000" charset="-122"/>
                <a:cs typeface="SourceHanSansSC-Regular" panose="020B0500000000000000" charset="-122"/>
              </a:rPr>
              <a:t>调整必要性</a:t>
            </a:r>
            <a:endParaRPr lang="en-US" sz="1350" dirty="0"/>
          </a:p>
        </p:txBody>
      </p:sp>
      <p:sp>
        <p:nvSpPr>
          <p:cNvPr id="11" name="Text 7"/>
          <p:cNvSpPr txBox="1"/>
          <p:nvPr/>
        </p:nvSpPr>
        <p:spPr>
          <a:xfrm>
            <a:off x="4969202" y="2129150"/>
            <a:ext cx="2881313" cy="1071563"/>
          </a:xfrm>
          <a:prstGeom prst="rect">
            <a:avLst/>
          </a:prstGeom>
          <a:noFill/>
        </p:spPr>
        <p:txBody>
          <a:bodyPr wrap="square" lIns="0" tIns="0" rIns="0" bIns="0" rtlCol="0" anchor="t">
            <a:spAutoFit/>
          </a:bodyPr>
          <a:lstStyle/>
          <a:p>
            <a:pPr marL="0" indent="0" algn="l">
              <a:lnSpc>
                <a:spcPct val="120000"/>
              </a:lnSpc>
              <a:buNone/>
            </a:pPr>
            <a:r>
              <a:rPr lang="zh-CN" altLang="en-US" sz="1125" dirty="0">
                <a:solidFill>
                  <a:srgbClr val="3F3F3F"/>
                </a:solidFill>
                <a:latin typeface="SourceHanSansSC-Regular" panose="020B0500000000000000" charset="-122"/>
                <a:ea typeface="SourceHanSansSC-Regular" panose="020B0500000000000000" charset="-122"/>
                <a:cs typeface="SourceHanSansSC-Regular" panose="020B0500000000000000" charset="-122"/>
              </a:rPr>
              <a:t>随着社区体育发展，原政策在适用对象、资金分配等方面已不能满足当前需求。为了更好地扩大公共体育健身设施供给，实施民心工程及为民办实事工程，需要对原政策进行调整。</a:t>
            </a:r>
            <a:endParaRPr lang="en-US" sz="1125" dirty="0"/>
          </a:p>
        </p:txBody>
      </p:sp>
      <p:sp>
        <p:nvSpPr>
          <p:cNvPr id="12" name="Shape 8"/>
          <p:cNvSpPr/>
          <p:nvPr/>
        </p:nvSpPr>
        <p:spPr>
          <a:xfrm>
            <a:off x="7301808" y="1682993"/>
            <a:ext cx="548706" cy="4763"/>
          </a:xfrm>
          <a:custGeom>
            <a:avLst/>
            <a:gdLst/>
            <a:ahLst/>
            <a:cxnLst/>
            <a:rect l="l" t="t" r="r" b="b"/>
            <a:pathLst>
              <a:path w="548706" h="4763">
                <a:moveTo>
                  <a:pt x="0" y="4763"/>
                </a:moveTo>
                <a:lnTo>
                  <a:pt x="548706" y="0"/>
                </a:lnTo>
              </a:path>
            </a:pathLst>
          </a:custGeom>
          <a:noFill/>
          <a:ln w="38100">
            <a:solidFill>
              <a:srgbClr val="A5A5A5">
                <a:alpha val="30000"/>
              </a:srgbClr>
            </a:solidFill>
            <a:prstDash val="solid"/>
            <a:headEnd type="none"/>
            <a:tailEnd type="none"/>
          </a:ln>
        </p:spPr>
      </p:sp>
      <p:sp>
        <p:nvSpPr>
          <p:cNvPr id="13" name="Text 9"/>
          <p:cNvSpPr txBox="1"/>
          <p:nvPr/>
        </p:nvSpPr>
        <p:spPr>
          <a:xfrm>
            <a:off x="7220846" y="1368104"/>
            <a:ext cx="685800" cy="452438"/>
          </a:xfrm>
          <a:prstGeom prst="rect">
            <a:avLst/>
          </a:prstGeom>
          <a:noFill/>
        </p:spPr>
        <p:txBody>
          <a:bodyPr wrap="square" lIns="0" tIns="0" rIns="0" bIns="0" rtlCol="0" anchor="t">
            <a:spAutoFit/>
          </a:bodyPr>
          <a:lstStyle/>
          <a:p>
            <a:pPr marL="0" indent="0" algn="ctr">
              <a:lnSpc>
                <a:spcPct val="96000"/>
              </a:lnSpc>
              <a:buNone/>
            </a:pPr>
            <a:r>
              <a:rPr lang="en-US" sz="2975" b="1" i="1" dirty="0">
                <a:solidFill>
                  <a:srgbClr val="F01E19">
                    <a:alpha val="85000"/>
                  </a:srgbClr>
                </a:solidFill>
                <a:latin typeface="SourceHanSansSC-Regular" panose="020B0500000000000000" charset="-122"/>
                <a:ea typeface="SourceHanSansSC-Regular" panose="020B0500000000000000" charset="-122"/>
                <a:cs typeface="SourceHanSansSC-Regular" panose="020B0500000000000000" charset="-122"/>
              </a:rPr>
              <a:t>02</a:t>
            </a:r>
            <a:endParaRPr lang="en-US" sz="29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tukuppt.com/aippt_uploads/55004950/24/09/23/66f1651d69097.png!/fwfh2/960x960"/>
          <p:cNvPicPr>
            <a:picLocks noChangeAspect="1"/>
          </p:cNvPicPr>
          <p:nvPr/>
        </p:nvPicPr>
        <p:blipFill>
          <a:blip r:embed="rId1"/>
          <a:stretch>
            <a:fillRect/>
          </a:stretch>
        </p:blipFill>
        <p:spPr>
          <a:xfrm>
            <a:off x="0" y="0"/>
            <a:ext cx="9140313" cy="5141426"/>
          </a:xfrm>
          <a:prstGeom prst="rect">
            <a:avLst/>
          </a:prstGeom>
        </p:spPr>
      </p:pic>
      <p:pic>
        <p:nvPicPr>
          <p:cNvPr id="3" name="Image 1" descr="preencoded.png"/>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3726" y="1133936"/>
            <a:ext cx="2289073" cy="2289073"/>
          </a:xfrm>
          <a:prstGeom prst="rect">
            <a:avLst/>
          </a:prstGeom>
        </p:spPr>
      </p:pic>
      <p:pic>
        <p:nvPicPr>
          <p:cNvPr id="4" name="Image 2"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2829" y="1360693"/>
            <a:ext cx="1890866" cy="1835560"/>
          </a:xfrm>
          <a:prstGeom prst="rect">
            <a:avLst/>
          </a:prstGeom>
        </p:spPr>
      </p:pic>
      <p:pic>
        <p:nvPicPr>
          <p:cNvPr id="5"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763007" y="237826"/>
            <a:ext cx="319487" cy="838200"/>
          </a:xfrm>
          <a:prstGeom prst="rect">
            <a:avLst/>
          </a:prstGeom>
        </p:spPr>
      </p:pic>
      <p:pic>
        <p:nvPicPr>
          <p:cNvPr id="6"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8100146" y="2801303"/>
            <a:ext cx="319487" cy="923925"/>
          </a:xfrm>
          <a:prstGeom prst="rect">
            <a:avLst/>
          </a:prstGeom>
        </p:spPr>
      </p:pic>
      <p:sp>
        <p:nvSpPr>
          <p:cNvPr id="7" name="Text 0"/>
          <p:cNvSpPr txBox="1"/>
          <p:nvPr/>
        </p:nvSpPr>
        <p:spPr>
          <a:xfrm>
            <a:off x="4364185" y="1145919"/>
            <a:ext cx="1971675" cy="600075"/>
          </a:xfrm>
          <a:prstGeom prst="rect">
            <a:avLst/>
          </a:prstGeom>
          <a:noFill/>
        </p:spPr>
        <p:txBody>
          <a:bodyPr wrap="square" lIns="0" tIns="0" rIns="0" bIns="0" rtlCol="0" anchor="t">
            <a:spAutoFit/>
          </a:bodyPr>
          <a:lstStyle/>
          <a:p>
            <a:pPr marL="0" indent="0" algn="ctr">
              <a:lnSpc>
                <a:spcPct val="96000"/>
              </a:lnSpc>
              <a:buNone/>
            </a:pPr>
            <a:r>
              <a:rPr lang="en-GB" altLang="en-US" sz="3940" b="1" kern="0" spc="188" dirty="0">
                <a:solidFill>
                  <a:srgbClr val="2A2A2A"/>
                </a:solidFill>
                <a:latin typeface="SourceHanSansSC-Heavy" panose="020B0A00000000000000" charset="-122"/>
                <a:ea typeface="SourceHanSansSC-Heavy" panose="020B0A00000000000000" charset="-122"/>
                <a:cs typeface="SourceHanSansSC-Heavy" panose="020B0A00000000000000" charset="-122"/>
              </a:rPr>
              <a:t>PART.</a:t>
            </a:r>
            <a:endParaRPr lang="en-US" sz="1400" dirty="0"/>
          </a:p>
        </p:txBody>
      </p:sp>
      <p:sp>
        <p:nvSpPr>
          <p:cNvPr id="8" name="Text 1"/>
          <p:cNvSpPr txBox="1"/>
          <p:nvPr/>
        </p:nvSpPr>
        <p:spPr>
          <a:xfrm>
            <a:off x="6130664" y="1086388"/>
            <a:ext cx="957263" cy="685800"/>
          </a:xfrm>
          <a:prstGeom prst="rect">
            <a:avLst/>
          </a:prstGeom>
          <a:noFill/>
        </p:spPr>
        <p:txBody>
          <a:bodyPr wrap="square" lIns="0" tIns="0" rIns="0" bIns="0" rtlCol="0" anchor="t">
            <a:spAutoFit/>
          </a:bodyPr>
          <a:lstStyle/>
          <a:p>
            <a:pPr marL="0" indent="0" algn="ctr">
              <a:lnSpc>
                <a:spcPct val="96000"/>
              </a:lnSpc>
              <a:buNone/>
            </a:pPr>
            <a:r>
              <a:rPr lang="en-US" sz="4500" b="1" kern="0" spc="413" dirty="0">
                <a:solidFill>
                  <a:srgbClr val="F01E19"/>
                </a:solidFill>
                <a:latin typeface="SourceHanSansSC-Heavy" panose="020B0A00000000000000" charset="-122"/>
                <a:ea typeface="SourceHanSansSC-Heavy" panose="020B0A00000000000000" charset="-122"/>
                <a:cs typeface="SourceHanSansSC-Heavy" panose="020B0A00000000000000" charset="-122"/>
              </a:rPr>
              <a:t>02</a:t>
            </a:r>
            <a:endParaRPr lang="en-US" sz="4500" dirty="0"/>
          </a:p>
        </p:txBody>
      </p:sp>
      <p:sp>
        <p:nvSpPr>
          <p:cNvPr id="9" name="Text 2"/>
          <p:cNvSpPr txBox="1"/>
          <p:nvPr/>
        </p:nvSpPr>
        <p:spPr>
          <a:xfrm>
            <a:off x="4102662" y="1407698"/>
            <a:ext cx="3617119" cy="2444882"/>
          </a:xfrm>
          <a:prstGeom prst="rect">
            <a:avLst/>
          </a:prstGeom>
          <a:noFill/>
        </p:spPr>
        <p:txBody>
          <a:bodyPr wrap="square" lIns="0" tIns="0" rIns="0" bIns="0" rtlCol="0" anchor="ctr">
            <a:spAutoFit/>
          </a:bodyPr>
          <a:lstStyle/>
          <a:p>
            <a:pPr marL="0" indent="0" algn="ctr">
              <a:buNone/>
            </a:pPr>
            <a:r>
              <a:rPr lang="zh-CN" altLang="en-US" sz="4500" dirty="0">
                <a:solidFill>
                  <a:srgbClr val="000000"/>
                </a:solidFill>
                <a:latin typeface="SourceHanSerifCN-Heavy" panose="02020900000000000000" charset="-122"/>
                <a:ea typeface="SourceHanSerifCN-Heavy" panose="02020900000000000000" charset="-122"/>
                <a:cs typeface="SourceHanSerifCN-Heavy" panose="02020900000000000000" charset="-122"/>
              </a:rPr>
              <a:t>政策核心要点</a:t>
            </a:r>
            <a:endParaRPr lang="en-US" sz="4500" dirty="0"/>
          </a:p>
        </p:txBody>
      </p:sp>
      <p:pic>
        <p:nvPicPr>
          <p:cNvPr id="10"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62321" y="1692531"/>
            <a:ext cx="1171882" cy="11718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适用对象调整</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0" y="1628549"/>
            <a:ext cx="5374211" cy="47625"/>
          </a:xfrm>
          <a:custGeom>
            <a:avLst/>
            <a:gdLst/>
            <a:ahLst/>
            <a:cxnLst/>
            <a:rect l="l" t="t" r="r" b="b"/>
            <a:pathLst>
              <a:path w="5374211" h="47625">
                <a:moveTo>
                  <a:pt x="0" y="0"/>
                </a:moveTo>
                <a:lnTo>
                  <a:pt x="5374211" y="0"/>
                </a:lnTo>
                <a:lnTo>
                  <a:pt x="5374211" y="47625"/>
                </a:lnTo>
                <a:lnTo>
                  <a:pt x="0" y="47625"/>
                </a:lnTo>
                <a:close/>
              </a:path>
            </a:pathLst>
          </a:custGeom>
          <a:solidFill>
            <a:srgbClr val="F01E19"/>
          </a:solidFill>
        </p:spPr>
      </p:sp>
      <p:sp>
        <p:nvSpPr>
          <p:cNvPr id="7" name="Shape 3"/>
          <p:cNvSpPr/>
          <p:nvPr/>
        </p:nvSpPr>
        <p:spPr>
          <a:xfrm>
            <a:off x="1494745" y="1380874"/>
            <a:ext cx="495350" cy="495350"/>
          </a:xfrm>
          <a:custGeom>
            <a:avLst/>
            <a:gdLst/>
            <a:ahLst/>
            <a:cxnLst/>
            <a:rect l="l" t="t" r="r" b="b"/>
            <a:pathLst>
              <a:path w="495350" h="495350">
                <a:moveTo>
                  <a:pt x="247675" y="0"/>
                </a:moveTo>
                <a:cubicBezTo>
                  <a:pt x="384371" y="0"/>
                  <a:pt x="495350" y="110980"/>
                  <a:pt x="495350" y="247675"/>
                </a:cubicBezTo>
                <a:cubicBezTo>
                  <a:pt x="495350" y="384371"/>
                  <a:pt x="384371" y="495350"/>
                  <a:pt x="247675" y="495350"/>
                </a:cubicBezTo>
                <a:cubicBezTo>
                  <a:pt x="110980" y="495350"/>
                  <a:pt x="0" y="384371"/>
                  <a:pt x="0" y="247675"/>
                </a:cubicBezTo>
                <a:cubicBezTo>
                  <a:pt x="0" y="110980"/>
                  <a:pt x="110980" y="0"/>
                  <a:pt x="247675" y="0"/>
                </a:cubicBezTo>
                <a:close/>
              </a:path>
            </a:pathLst>
          </a:custGeom>
          <a:solidFill>
            <a:srgbClr val="F01E19"/>
          </a:solidFill>
        </p:spPr>
      </p:sp>
      <p:pic>
        <p:nvPicPr>
          <p:cNvPr id="8"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77932" y="1464060"/>
            <a:ext cx="328977" cy="328977"/>
          </a:xfrm>
          <a:prstGeom prst="rect">
            <a:avLst/>
          </a:prstGeom>
        </p:spPr>
      </p:pic>
      <p:sp>
        <p:nvSpPr>
          <p:cNvPr id="9" name="Shape 4"/>
          <p:cNvSpPr/>
          <p:nvPr/>
        </p:nvSpPr>
        <p:spPr>
          <a:xfrm>
            <a:off x="5084589" y="1380874"/>
            <a:ext cx="495350" cy="495350"/>
          </a:xfrm>
          <a:custGeom>
            <a:avLst/>
            <a:gdLst/>
            <a:ahLst/>
            <a:cxnLst/>
            <a:rect l="l" t="t" r="r" b="b"/>
            <a:pathLst>
              <a:path w="495350" h="495350">
                <a:moveTo>
                  <a:pt x="247675" y="0"/>
                </a:moveTo>
                <a:cubicBezTo>
                  <a:pt x="384371" y="0"/>
                  <a:pt x="495350" y="110980"/>
                  <a:pt x="495350" y="247675"/>
                </a:cubicBezTo>
                <a:cubicBezTo>
                  <a:pt x="495350" y="384371"/>
                  <a:pt x="384371" y="495350"/>
                  <a:pt x="247675" y="495350"/>
                </a:cubicBezTo>
                <a:cubicBezTo>
                  <a:pt x="110980" y="495350"/>
                  <a:pt x="0" y="384371"/>
                  <a:pt x="0" y="247675"/>
                </a:cubicBezTo>
                <a:cubicBezTo>
                  <a:pt x="0" y="110980"/>
                  <a:pt x="110980" y="0"/>
                  <a:pt x="247675" y="0"/>
                </a:cubicBezTo>
                <a:close/>
              </a:path>
            </a:pathLst>
          </a:custGeom>
          <a:solidFill>
            <a:srgbClr val="F01E19"/>
          </a:solidFill>
        </p:spPr>
      </p:sp>
      <p:pic>
        <p:nvPicPr>
          <p:cNvPr id="10"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74561" y="1470846"/>
            <a:ext cx="315406" cy="315406"/>
          </a:xfrm>
          <a:prstGeom prst="rect">
            <a:avLst/>
          </a:prstGeom>
        </p:spPr>
      </p:pic>
      <p:sp>
        <p:nvSpPr>
          <p:cNvPr id="11" name="Shape 5"/>
          <p:cNvSpPr/>
          <p:nvPr/>
        </p:nvSpPr>
        <p:spPr>
          <a:xfrm>
            <a:off x="503967" y="2089971"/>
            <a:ext cx="8135958" cy="2191755"/>
          </a:xfrm>
          <a:custGeom>
            <a:avLst/>
            <a:gdLst/>
            <a:ahLst/>
            <a:cxnLst/>
            <a:rect l="l" t="t" r="r" b="b"/>
            <a:pathLst>
              <a:path w="8135958" h="2191755">
                <a:moveTo>
                  <a:pt x="0" y="0"/>
                </a:moveTo>
                <a:lnTo>
                  <a:pt x="8135958" y="0"/>
                </a:lnTo>
                <a:lnTo>
                  <a:pt x="8135958" y="2191755"/>
                </a:lnTo>
                <a:lnTo>
                  <a:pt x="0" y="2191755"/>
                </a:lnTo>
                <a:close/>
              </a:path>
            </a:pathLst>
          </a:custGeom>
          <a:solidFill>
            <a:srgbClr val="F0F0F0"/>
          </a:solidFill>
          <a:effectLst>
            <a:outerShdw blurRad="38100" dist="67352" dir="4912194" algn="bl" rotWithShape="0">
              <a:srgbClr val="B8B8B8">
                <a:alpha val="100000"/>
              </a:srgbClr>
            </a:outerShdw>
          </a:effectLst>
        </p:spPr>
      </p:sp>
      <p:sp>
        <p:nvSpPr>
          <p:cNvPr id="12" name="Text 6"/>
          <p:cNvSpPr txBox="1"/>
          <p:nvPr/>
        </p:nvSpPr>
        <p:spPr>
          <a:xfrm>
            <a:off x="792100" y="2184216"/>
            <a:ext cx="3781425" cy="342900"/>
          </a:xfrm>
          <a:prstGeom prst="rect">
            <a:avLst/>
          </a:prstGeom>
          <a:noFill/>
        </p:spPr>
        <p:txBody>
          <a:bodyPr wrap="square" lIns="0" tIns="0" rIns="0" bIns="0" rtlCol="0" anchor="t">
            <a:spAutoFit/>
          </a:bodyPr>
          <a:lstStyle/>
          <a:p>
            <a:pPr marL="0" indent="0" algn="l">
              <a:lnSpc>
                <a:spcPct val="96000"/>
              </a:lnSpc>
              <a:buNone/>
            </a:pPr>
            <a:r>
              <a:rPr lang="zh-CN" altLang="en-US" sz="1350" dirty="0">
                <a:solidFill>
                  <a:srgbClr val="F01E19"/>
                </a:solidFill>
                <a:latin typeface="SourceHanSansSC-Regular" panose="020B0500000000000000" charset="-122"/>
                <a:ea typeface="SourceHanSansSC-Regular" panose="020B0500000000000000" charset="-122"/>
                <a:cs typeface="SourceHanSansSC-Regular" panose="020B0500000000000000" charset="-122"/>
              </a:rPr>
              <a:t>原政策范围</a:t>
            </a:r>
            <a:endParaRPr lang="en-US" sz="2250" dirty="0"/>
          </a:p>
        </p:txBody>
      </p:sp>
      <p:sp>
        <p:nvSpPr>
          <p:cNvPr id="13" name="Text 7"/>
          <p:cNvSpPr txBox="1"/>
          <p:nvPr/>
        </p:nvSpPr>
        <p:spPr>
          <a:xfrm>
            <a:off x="792100" y="2700771"/>
            <a:ext cx="3148013" cy="1219200"/>
          </a:xfrm>
          <a:prstGeom prst="rect">
            <a:avLst/>
          </a:prstGeom>
          <a:noFill/>
        </p:spPr>
        <p:txBody>
          <a:bodyPr wrap="square" lIns="0" tIns="0" rIns="0" bIns="0" rtlCol="0" anchor="t">
            <a:spAutoFit/>
          </a:bodyPr>
          <a:lstStyle/>
          <a:p>
            <a:pPr marL="0" indent="0" algn="l">
              <a:lnSpc>
                <a:spcPct val="96000"/>
              </a:lnSpc>
              <a:buNone/>
            </a:pPr>
            <a:r>
              <a:rPr lang="zh-CN" alt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原政策适用对象为“各街镇”，涵盖了青浦区的街道和镇。</a:t>
            </a:r>
            <a:endParaRPr lang="en-US" sz="1600" dirty="0"/>
          </a:p>
        </p:txBody>
      </p:sp>
      <p:sp>
        <p:nvSpPr>
          <p:cNvPr id="14" name="Text 8"/>
          <p:cNvSpPr txBox="1"/>
          <p:nvPr/>
        </p:nvSpPr>
        <p:spPr>
          <a:xfrm>
            <a:off x="4771596" y="2184216"/>
            <a:ext cx="3709988" cy="342900"/>
          </a:xfrm>
          <a:prstGeom prst="rect">
            <a:avLst/>
          </a:prstGeom>
          <a:noFill/>
        </p:spPr>
        <p:txBody>
          <a:bodyPr wrap="square" lIns="0" tIns="0" rIns="0" bIns="0" rtlCol="0" anchor="t">
            <a:spAutoFit/>
          </a:bodyPr>
          <a:lstStyle/>
          <a:p>
            <a:pPr marL="0" indent="0" algn="l">
              <a:lnSpc>
                <a:spcPct val="96000"/>
              </a:lnSpc>
              <a:buNone/>
            </a:pPr>
            <a:r>
              <a:rPr lang="zh-CN" altLang="en-US" sz="1350" dirty="0">
                <a:solidFill>
                  <a:srgbClr val="F01E19"/>
                </a:solidFill>
                <a:latin typeface="SourceHanSansSC-Regular" panose="020B0500000000000000" charset="-122"/>
                <a:ea typeface="SourceHanSansSC-Regular" panose="020B0500000000000000" charset="-122"/>
                <a:cs typeface="SourceHanSansSC-Regular" panose="020B0500000000000000" charset="-122"/>
              </a:rPr>
              <a:t>新政策范围</a:t>
            </a:r>
            <a:endParaRPr lang="en-US" sz="2250" dirty="0"/>
          </a:p>
        </p:txBody>
      </p:sp>
      <p:sp>
        <p:nvSpPr>
          <p:cNvPr id="15" name="Text 9"/>
          <p:cNvSpPr txBox="1"/>
          <p:nvPr/>
        </p:nvSpPr>
        <p:spPr>
          <a:xfrm>
            <a:off x="4771596" y="2700771"/>
            <a:ext cx="3148013" cy="1219200"/>
          </a:xfrm>
          <a:prstGeom prst="rect">
            <a:avLst/>
          </a:prstGeom>
          <a:noFill/>
        </p:spPr>
        <p:txBody>
          <a:bodyPr wrap="square" lIns="0" tIns="0" rIns="0" bIns="0" rtlCol="0" anchor="t">
            <a:spAutoFit/>
          </a:bodyPr>
          <a:lstStyle/>
          <a:p>
            <a:pPr marL="0" indent="0" algn="l">
              <a:lnSpc>
                <a:spcPct val="96000"/>
              </a:lnSpc>
              <a:buNone/>
            </a:pPr>
            <a:r>
              <a:rPr lang="zh-CN" alt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新政策将适用对象调整为“各镇”，街道设施新建改建由区</a:t>
            </a:r>
            <a:endParaRPr lang="en-US" sz="1600" dirty="0"/>
          </a:p>
          <a:p>
            <a:pPr marL="0" indent="0" algn="l">
              <a:lnSpc>
                <a:spcPct val="96000"/>
              </a:lnSpc>
              <a:buNone/>
            </a:pPr>
            <a:r>
              <a:rPr lang="zh-CN" alt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级财政全额保障。这一调整明确了不同区域的资金保障责任</a:t>
            </a:r>
            <a:endParaRPr lang="en-US" sz="1600" dirty="0"/>
          </a:p>
          <a:p>
            <a:pPr marL="0" indent="0" algn="l">
              <a:lnSpc>
                <a:spcPct val="96000"/>
              </a:lnSpc>
              <a:buNone/>
            </a:pPr>
            <a:r>
              <a:rPr 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，使资源分配更加合理。</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资金来源明确</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5584804" y="933085"/>
            <a:ext cx="177745" cy="177745"/>
          </a:xfrm>
          <a:custGeom>
            <a:avLst/>
            <a:gdLst/>
            <a:ahLst/>
            <a:cxnLst/>
            <a:rect l="l" t="t" r="r" b="b"/>
            <a:pathLst>
              <a:path w="177745" h="177745">
                <a:moveTo>
                  <a:pt x="88873" y="0"/>
                </a:moveTo>
                <a:cubicBezTo>
                  <a:pt x="137923" y="0"/>
                  <a:pt x="177745" y="39822"/>
                  <a:pt x="177745" y="88873"/>
                </a:cubicBezTo>
                <a:cubicBezTo>
                  <a:pt x="177745" y="137923"/>
                  <a:pt x="137923" y="177745"/>
                  <a:pt x="88873" y="177745"/>
                </a:cubicBezTo>
                <a:cubicBezTo>
                  <a:pt x="39822" y="177745"/>
                  <a:pt x="0" y="137923"/>
                  <a:pt x="0" y="88873"/>
                </a:cubicBezTo>
                <a:cubicBezTo>
                  <a:pt x="0" y="39822"/>
                  <a:pt x="39822" y="0"/>
                  <a:pt x="88873" y="0"/>
                </a:cubicBezTo>
                <a:close/>
              </a:path>
            </a:pathLst>
          </a:custGeom>
          <a:solidFill>
            <a:srgbClr val="F01E19"/>
          </a:solidFill>
        </p:spPr>
      </p:sp>
      <p:sp>
        <p:nvSpPr>
          <p:cNvPr id="7" name="Shape 3"/>
          <p:cNvSpPr/>
          <p:nvPr/>
        </p:nvSpPr>
        <p:spPr>
          <a:xfrm>
            <a:off x="6466973" y="4028414"/>
            <a:ext cx="372154" cy="372154"/>
          </a:xfrm>
          <a:custGeom>
            <a:avLst/>
            <a:gdLst/>
            <a:ahLst/>
            <a:cxnLst/>
            <a:rect l="l" t="t" r="r" b="b"/>
            <a:pathLst>
              <a:path w="372154" h="372154">
                <a:moveTo>
                  <a:pt x="186077" y="0"/>
                </a:moveTo>
                <a:cubicBezTo>
                  <a:pt x="288776" y="0"/>
                  <a:pt x="372154" y="83378"/>
                  <a:pt x="372154" y="186077"/>
                </a:cubicBezTo>
                <a:cubicBezTo>
                  <a:pt x="372154" y="288776"/>
                  <a:pt x="288776" y="372154"/>
                  <a:pt x="186077" y="372154"/>
                </a:cubicBezTo>
                <a:cubicBezTo>
                  <a:pt x="83378" y="372154"/>
                  <a:pt x="0" y="288776"/>
                  <a:pt x="0" y="186077"/>
                </a:cubicBezTo>
                <a:cubicBezTo>
                  <a:pt x="0" y="83378"/>
                  <a:pt x="83378" y="0"/>
                  <a:pt x="186077" y="0"/>
                </a:cubicBezTo>
                <a:close/>
              </a:path>
            </a:pathLst>
          </a:custGeom>
          <a:solidFill>
            <a:srgbClr val="F01E19"/>
          </a:solidFill>
        </p:spPr>
      </p:sp>
      <p:sp>
        <p:nvSpPr>
          <p:cNvPr id="8" name="Text 4"/>
          <p:cNvSpPr txBox="1"/>
          <p:nvPr/>
        </p:nvSpPr>
        <p:spPr>
          <a:xfrm>
            <a:off x="856016" y="1227552"/>
            <a:ext cx="2409825" cy="481784"/>
          </a:xfrm>
          <a:prstGeom prst="rect">
            <a:avLst/>
          </a:prstGeom>
          <a:noFill/>
        </p:spPr>
        <p:txBody>
          <a:bodyPr wrap="square" lIns="0" tIns="0" rIns="0" bIns="0" rtlCol="0" anchor="ctr">
            <a:spAutoFit/>
          </a:bodyPr>
          <a:lstStyle/>
          <a:p>
            <a:pPr marL="0" indent="0" algn="l">
              <a:buNone/>
            </a:pPr>
            <a:r>
              <a:rPr lang="zh-CN" altLang="en-US" sz="1350"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资金性质</a:t>
            </a:r>
            <a:endParaRPr lang="en-US" sz="1350" dirty="0"/>
          </a:p>
        </p:txBody>
      </p:sp>
      <p:sp>
        <p:nvSpPr>
          <p:cNvPr id="9" name="Text 5"/>
          <p:cNvSpPr txBox="1"/>
          <p:nvPr/>
        </p:nvSpPr>
        <p:spPr>
          <a:xfrm>
            <a:off x="856016" y="1737990"/>
            <a:ext cx="3203311" cy="775423"/>
          </a:xfrm>
          <a:prstGeom prst="rect">
            <a:avLst/>
          </a:prstGeom>
          <a:noFill/>
        </p:spPr>
        <p:txBody>
          <a:bodyPr wrap="square" lIns="0" tIns="0" rIns="0" bIns="0" rtlCol="0" anchor="t">
            <a:spAutoFit/>
          </a:bodyPr>
          <a:lstStyle/>
          <a:p>
            <a:pPr marL="0" indent="0" algn="l">
              <a:buNone/>
            </a:pPr>
            <a:r>
              <a:rPr lang="zh-CN" alt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补贴资金来源为体育彩票公益金，体现了体彩公益金“取之于民、用之于民”的公益属性。</a:t>
            </a:r>
            <a:endParaRPr lang="en-US" sz="900" dirty="0"/>
          </a:p>
        </p:txBody>
      </p:sp>
      <p:sp>
        <p:nvSpPr>
          <p:cNvPr id="10" name="Shape 6"/>
          <p:cNvSpPr/>
          <p:nvPr/>
        </p:nvSpPr>
        <p:spPr>
          <a:xfrm rot="9393836" flipV="1">
            <a:off x="6734150" y="2151467"/>
            <a:ext cx="1861304" cy="1861304"/>
          </a:xfrm>
          <a:custGeom>
            <a:avLst/>
            <a:gdLst/>
            <a:ahLst/>
            <a:cxnLst/>
            <a:rect l="l" t="t" r="r" b="b"/>
            <a:pathLst>
              <a:path w="1861304" h="1861304">
                <a:moveTo>
                  <a:pt x="930652" y="0"/>
                </a:moveTo>
                <a:cubicBezTo>
                  <a:pt x="417011" y="0"/>
                  <a:pt x="0" y="417011"/>
                  <a:pt x="0" y="930652"/>
                </a:cubicBezTo>
                <a:cubicBezTo>
                  <a:pt x="0" y="1444293"/>
                  <a:pt x="417011" y="1861304"/>
                  <a:pt x="930652" y="1861304"/>
                </a:cubicBezTo>
                <a:cubicBezTo>
                  <a:pt x="1444293" y="1861304"/>
                  <a:pt x="1861304" y="1444293"/>
                  <a:pt x="1861304" y="930652"/>
                </a:cubicBezTo>
                <a:lnTo>
                  <a:pt x="1861304" y="0"/>
                </a:lnTo>
                <a:lnTo>
                  <a:pt x="930652" y="0"/>
                </a:lnTo>
                <a:close/>
              </a:path>
            </a:pathLst>
          </a:custGeom>
          <a:blipFill rotWithShape="1">
            <a:blip r:embed="rId5"/>
            <a:stretch>
              <a:fillRect l="-24635" r="-24635"/>
            </a:stretch>
          </a:blipFill>
        </p:spPr>
      </p:sp>
      <p:sp>
        <p:nvSpPr>
          <p:cNvPr id="11" name="Shape 7"/>
          <p:cNvSpPr/>
          <p:nvPr/>
        </p:nvSpPr>
        <p:spPr>
          <a:xfrm rot="9446190">
            <a:off x="6100514" y="853133"/>
            <a:ext cx="1477226" cy="1477226"/>
          </a:xfrm>
          <a:custGeom>
            <a:avLst/>
            <a:gdLst/>
            <a:ahLst/>
            <a:cxnLst/>
            <a:rect l="l" t="t" r="r" b="b"/>
            <a:pathLst>
              <a:path w="1477226" h="1477226">
                <a:moveTo>
                  <a:pt x="738613" y="0"/>
                </a:moveTo>
                <a:cubicBezTo>
                  <a:pt x="330961" y="0"/>
                  <a:pt x="0" y="330961"/>
                  <a:pt x="0" y="738613"/>
                </a:cubicBezTo>
                <a:cubicBezTo>
                  <a:pt x="0" y="1146264"/>
                  <a:pt x="330961" y="1477226"/>
                  <a:pt x="738613" y="1477226"/>
                </a:cubicBezTo>
                <a:cubicBezTo>
                  <a:pt x="1146264" y="1477226"/>
                  <a:pt x="1477226" y="1146264"/>
                  <a:pt x="1477226" y="738613"/>
                </a:cubicBezTo>
                <a:lnTo>
                  <a:pt x="1477226" y="0"/>
                </a:lnTo>
                <a:lnTo>
                  <a:pt x="738613" y="0"/>
                </a:lnTo>
                <a:close/>
              </a:path>
            </a:pathLst>
          </a:custGeom>
          <a:solidFill>
            <a:srgbClr val="F01E19"/>
          </a:solidFill>
        </p:spPr>
      </p:sp>
      <p:pic>
        <p:nvPicPr>
          <p:cNvPr id="12"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40781" y="1319899"/>
            <a:ext cx="745571" cy="745571"/>
          </a:xfrm>
          <a:prstGeom prst="rect">
            <a:avLst/>
          </a:prstGeom>
        </p:spPr>
      </p:pic>
      <p:sp>
        <p:nvSpPr>
          <p:cNvPr id="13" name="Shape 8"/>
          <p:cNvSpPr/>
          <p:nvPr/>
        </p:nvSpPr>
        <p:spPr>
          <a:xfrm rot="4075693">
            <a:off x="4721964" y="1443316"/>
            <a:ext cx="1477226" cy="1477226"/>
          </a:xfrm>
          <a:custGeom>
            <a:avLst/>
            <a:gdLst/>
            <a:ahLst/>
            <a:cxnLst/>
            <a:rect l="l" t="t" r="r" b="b"/>
            <a:pathLst>
              <a:path w="1477226" h="1477226">
                <a:moveTo>
                  <a:pt x="738613" y="0"/>
                </a:moveTo>
                <a:cubicBezTo>
                  <a:pt x="330961" y="0"/>
                  <a:pt x="0" y="330961"/>
                  <a:pt x="0" y="738613"/>
                </a:cubicBezTo>
                <a:cubicBezTo>
                  <a:pt x="0" y="1146264"/>
                  <a:pt x="330961" y="1477226"/>
                  <a:pt x="738613" y="1477226"/>
                </a:cubicBezTo>
                <a:cubicBezTo>
                  <a:pt x="1146264" y="1477226"/>
                  <a:pt x="1477226" y="1146264"/>
                  <a:pt x="1477226" y="738613"/>
                </a:cubicBezTo>
                <a:lnTo>
                  <a:pt x="1477226" y="0"/>
                </a:lnTo>
                <a:lnTo>
                  <a:pt x="738613" y="0"/>
                </a:lnTo>
                <a:close/>
              </a:path>
            </a:pathLst>
          </a:custGeom>
          <a:blipFill rotWithShape="1">
            <a:blip r:embed="rId8"/>
            <a:stretch>
              <a:fillRect l="-25000" r="-25000"/>
            </a:stretch>
          </a:blipFill>
        </p:spPr>
      </p:sp>
      <p:sp>
        <p:nvSpPr>
          <p:cNvPr id="14" name="Shape 9"/>
          <p:cNvSpPr/>
          <p:nvPr/>
        </p:nvSpPr>
        <p:spPr>
          <a:xfrm rot="-1289786">
            <a:off x="5563314" y="2787254"/>
            <a:ext cx="1110907" cy="1110907"/>
          </a:xfrm>
          <a:custGeom>
            <a:avLst/>
            <a:gdLst/>
            <a:ahLst/>
            <a:cxnLst/>
            <a:rect l="l" t="t" r="r" b="b"/>
            <a:pathLst>
              <a:path w="1110907" h="1110907">
                <a:moveTo>
                  <a:pt x="555454" y="0"/>
                </a:moveTo>
                <a:cubicBezTo>
                  <a:pt x="248890" y="0"/>
                  <a:pt x="0" y="248890"/>
                  <a:pt x="0" y="555454"/>
                </a:cubicBezTo>
                <a:cubicBezTo>
                  <a:pt x="0" y="862017"/>
                  <a:pt x="248890" y="1110907"/>
                  <a:pt x="555454" y="1110907"/>
                </a:cubicBezTo>
                <a:cubicBezTo>
                  <a:pt x="862017" y="1110907"/>
                  <a:pt x="1110907" y="862017"/>
                  <a:pt x="1110907" y="555454"/>
                </a:cubicBezTo>
                <a:lnTo>
                  <a:pt x="1110907" y="0"/>
                </a:lnTo>
                <a:lnTo>
                  <a:pt x="555454" y="0"/>
                </a:lnTo>
                <a:close/>
              </a:path>
            </a:pathLst>
          </a:custGeom>
          <a:solidFill>
            <a:srgbClr val="F01E19"/>
          </a:solidFill>
        </p:spPr>
      </p:sp>
      <p:pic>
        <p:nvPicPr>
          <p:cNvPr id="15"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73640" y="3082119"/>
            <a:ext cx="521715" cy="521715"/>
          </a:xfrm>
          <a:prstGeom prst="rect">
            <a:avLst/>
          </a:prstGeom>
        </p:spPr>
      </p:pic>
      <p:sp>
        <p:nvSpPr>
          <p:cNvPr id="16" name="Shape 10"/>
          <p:cNvSpPr/>
          <p:nvPr/>
        </p:nvSpPr>
        <p:spPr>
          <a:xfrm>
            <a:off x="7865713" y="1730343"/>
            <a:ext cx="127754" cy="127754"/>
          </a:xfrm>
          <a:custGeom>
            <a:avLst/>
            <a:gdLst/>
            <a:ahLst/>
            <a:cxnLst/>
            <a:rect l="l" t="t" r="r" b="b"/>
            <a:pathLst>
              <a:path w="127754" h="127754">
                <a:moveTo>
                  <a:pt x="63877" y="0"/>
                </a:moveTo>
                <a:cubicBezTo>
                  <a:pt x="99132" y="0"/>
                  <a:pt x="127754" y="28622"/>
                  <a:pt x="127754" y="63877"/>
                </a:cubicBezTo>
                <a:cubicBezTo>
                  <a:pt x="127754" y="99132"/>
                  <a:pt x="99132" y="127754"/>
                  <a:pt x="63877" y="127754"/>
                </a:cubicBezTo>
                <a:cubicBezTo>
                  <a:pt x="28622" y="127754"/>
                  <a:pt x="0" y="99132"/>
                  <a:pt x="0" y="63877"/>
                </a:cubicBezTo>
                <a:cubicBezTo>
                  <a:pt x="0" y="28622"/>
                  <a:pt x="28622" y="0"/>
                  <a:pt x="63877" y="0"/>
                </a:cubicBezTo>
                <a:close/>
              </a:path>
            </a:pathLst>
          </a:custGeom>
          <a:solidFill>
            <a:srgbClr val="F01E19"/>
          </a:solidFill>
        </p:spPr>
      </p:sp>
      <p:sp>
        <p:nvSpPr>
          <p:cNvPr id="17" name="Text 11"/>
          <p:cNvSpPr txBox="1"/>
          <p:nvPr/>
        </p:nvSpPr>
        <p:spPr>
          <a:xfrm>
            <a:off x="856016" y="2720438"/>
            <a:ext cx="2409825" cy="481784"/>
          </a:xfrm>
          <a:prstGeom prst="rect">
            <a:avLst/>
          </a:prstGeom>
          <a:noFill/>
        </p:spPr>
        <p:txBody>
          <a:bodyPr wrap="square" lIns="0" tIns="0" rIns="0" bIns="0" rtlCol="0" anchor="ctr">
            <a:spAutoFit/>
          </a:bodyPr>
          <a:lstStyle/>
          <a:p>
            <a:pPr marL="0" indent="0" algn="l">
              <a:buNone/>
            </a:pPr>
            <a:r>
              <a:rPr lang="zh-CN" altLang="en-US" sz="1350"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公益意义</a:t>
            </a:r>
            <a:endParaRPr lang="en-US" sz="1350" dirty="0"/>
          </a:p>
        </p:txBody>
      </p:sp>
      <p:sp>
        <p:nvSpPr>
          <p:cNvPr id="18" name="Text 12"/>
          <p:cNvSpPr txBox="1"/>
          <p:nvPr/>
        </p:nvSpPr>
        <p:spPr>
          <a:xfrm>
            <a:off x="856016" y="3230876"/>
            <a:ext cx="3203311" cy="775423"/>
          </a:xfrm>
          <a:prstGeom prst="rect">
            <a:avLst/>
          </a:prstGeom>
          <a:noFill/>
        </p:spPr>
        <p:txBody>
          <a:bodyPr wrap="square" lIns="0" tIns="0" rIns="0" bIns="0" rtlCol="0" anchor="t">
            <a:spAutoFit/>
          </a:bodyPr>
          <a:lstStyle/>
          <a:p>
            <a:pPr marL="0" indent="0" algn="l">
              <a:buNone/>
            </a:pPr>
            <a:r>
              <a:rPr lang="zh-CN" alt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体育彩票公益金用于社区体育健身设施新建改建，能让更多居民受益于公共体育事业，促进全民健身的发展。</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补贴范围界定</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672876" y="1513677"/>
            <a:ext cx="3644209" cy="3048797"/>
          </a:xfrm>
          <a:custGeom>
            <a:avLst/>
            <a:gdLst/>
            <a:ahLst/>
            <a:cxnLst/>
            <a:rect l="l" t="t" r="r" b="b"/>
            <a:pathLst>
              <a:path w="3644209" h="3048797">
                <a:moveTo>
                  <a:pt x="0" y="381000"/>
                </a:moveTo>
                <a:quadBezTo>
                  <a:pt x="0" y="0"/>
                  <a:pt x="381000" y="0"/>
                </a:quadBezTo>
                <a:lnTo>
                  <a:pt x="3263265" y="0"/>
                </a:lnTo>
                <a:quadBezTo>
                  <a:pt x="3644265" y="0"/>
                  <a:pt x="3644265" y="381000"/>
                </a:quadBezTo>
                <a:lnTo>
                  <a:pt x="3644265" y="2057876"/>
                </a:lnTo>
                <a:quadBezTo>
                  <a:pt x="3644265" y="2438876"/>
                  <a:pt x="3263265" y="2438876"/>
                </a:quadBezTo>
                <a:lnTo>
                  <a:pt x="1822133" y="2438876"/>
                </a:lnTo>
                <a:lnTo>
                  <a:pt x="1093470" y="3048953"/>
                </a:lnTo>
                <a:lnTo>
                  <a:pt x="1093470" y="2438876"/>
                </a:lnTo>
                <a:lnTo>
                  <a:pt x="381000" y="2438876"/>
                </a:lnTo>
                <a:quadBezTo>
                  <a:pt x="0" y="2438876"/>
                  <a:pt x="0" y="2057876"/>
                </a:quadBezTo>
                <a:lnTo>
                  <a:pt x="0" y="381000"/>
                </a:lnTo>
                <a:close/>
              </a:path>
            </a:pathLst>
          </a:custGeom>
          <a:noFill/>
          <a:ln w="28575">
            <a:solidFill>
              <a:srgbClr val="F01E19"/>
            </a:solidFill>
            <a:prstDash val="solid"/>
          </a:ln>
        </p:spPr>
      </p:sp>
      <p:sp>
        <p:nvSpPr>
          <p:cNvPr id="7" name="Shape 3"/>
          <p:cNvSpPr/>
          <p:nvPr/>
        </p:nvSpPr>
        <p:spPr>
          <a:xfrm>
            <a:off x="2104017" y="1122714"/>
            <a:ext cx="781927" cy="781927"/>
          </a:xfrm>
          <a:custGeom>
            <a:avLst/>
            <a:gdLst/>
            <a:ahLst/>
            <a:cxnLst/>
            <a:rect l="l" t="t" r="r" b="b"/>
            <a:pathLst>
              <a:path w="781927" h="781927">
                <a:moveTo>
                  <a:pt x="390963" y="0"/>
                </a:moveTo>
                <a:cubicBezTo>
                  <a:pt x="606742" y="0"/>
                  <a:pt x="781927" y="175185"/>
                  <a:pt x="781927" y="390963"/>
                </a:cubicBezTo>
                <a:cubicBezTo>
                  <a:pt x="781927" y="606742"/>
                  <a:pt x="606742" y="781927"/>
                  <a:pt x="390963" y="781927"/>
                </a:cubicBezTo>
                <a:cubicBezTo>
                  <a:pt x="175185" y="781927"/>
                  <a:pt x="0" y="606742"/>
                  <a:pt x="0" y="390963"/>
                </a:cubicBezTo>
                <a:cubicBezTo>
                  <a:pt x="0" y="175185"/>
                  <a:pt x="175185" y="0"/>
                  <a:pt x="390963" y="0"/>
                </a:cubicBezTo>
                <a:close/>
              </a:path>
            </a:pathLst>
          </a:custGeom>
          <a:solidFill>
            <a:srgbClr val="FFFFFF"/>
          </a:solidFill>
          <a:ln w="28575">
            <a:solidFill>
              <a:srgbClr val="F01E19"/>
            </a:solidFill>
            <a:prstDash val="solid"/>
          </a:ln>
        </p:spPr>
      </p:sp>
      <p:pic>
        <p:nvPicPr>
          <p:cNvPr id="8"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3232" y="1281928"/>
            <a:ext cx="463497" cy="463497"/>
          </a:xfrm>
          <a:prstGeom prst="rect">
            <a:avLst/>
          </a:prstGeom>
        </p:spPr>
      </p:pic>
      <p:sp>
        <p:nvSpPr>
          <p:cNvPr id="9" name="Text 4"/>
          <p:cNvSpPr txBox="1"/>
          <p:nvPr/>
        </p:nvSpPr>
        <p:spPr>
          <a:xfrm>
            <a:off x="913830" y="2032042"/>
            <a:ext cx="3162300" cy="204788"/>
          </a:xfrm>
          <a:prstGeom prst="rect">
            <a:avLst/>
          </a:prstGeom>
          <a:noFill/>
        </p:spPr>
        <p:txBody>
          <a:bodyPr wrap="square" lIns="0" tIns="0" rIns="0" bIns="0" rtlCol="0" anchor="t">
            <a:spAutoFit/>
          </a:bodyPr>
          <a:lstStyle/>
          <a:p>
            <a:pPr marL="0" indent="0" algn="ctr">
              <a:lnSpc>
                <a:spcPct val="96000"/>
              </a:lnSpc>
              <a:buNone/>
            </a:pPr>
            <a:r>
              <a:rPr lang="zh-CN" altLang="en-US" sz="1350"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纳入项目</a:t>
            </a:r>
            <a:endParaRPr lang="en-US" sz="1350" dirty="0"/>
          </a:p>
        </p:txBody>
      </p:sp>
      <p:sp>
        <p:nvSpPr>
          <p:cNvPr id="10" name="Text 5"/>
          <p:cNvSpPr txBox="1"/>
          <p:nvPr/>
        </p:nvSpPr>
        <p:spPr>
          <a:xfrm>
            <a:off x="1047180" y="2479129"/>
            <a:ext cx="2895600" cy="685800"/>
          </a:xfrm>
          <a:prstGeom prst="rect">
            <a:avLst/>
          </a:prstGeom>
          <a:noFill/>
        </p:spPr>
        <p:txBody>
          <a:bodyPr wrap="square" lIns="0" tIns="0" rIns="0" bIns="0" rtlCol="0" anchor="t">
            <a:spAutoFit/>
          </a:bodyPr>
          <a:lstStyle/>
          <a:p>
            <a:pPr marL="0" indent="0" algn="l">
              <a:lnSpc>
                <a:spcPct val="96000"/>
              </a:lnSpc>
              <a:buNone/>
            </a:pPr>
            <a:r>
              <a:rPr lang="zh-CN" altLang="en-US" sz="1125" dirty="0">
                <a:solidFill>
                  <a:srgbClr val="000000"/>
                </a:solidFill>
                <a:latin typeface="SourceHanSansSC-Regular" panose="020B0500000000000000" charset="-122"/>
                <a:ea typeface="SourceHanSansSC-Regular" panose="020B0500000000000000" charset="-122"/>
                <a:cs typeface="SourceHanSansSC-Regular" panose="020B0500000000000000" charset="-122"/>
              </a:rPr>
              <a:t>补贴范围为列入年度“民心工程”“为民办实事工程”的市民健身驿站、长者运动之家、市民益智健身苑点、市民公共运动场、市民健身步道等由各镇投入建设的公共体育健身设施。</a:t>
            </a:r>
            <a:endParaRPr lang="en-US" sz="1125" dirty="0"/>
          </a:p>
        </p:txBody>
      </p:sp>
      <p:sp>
        <p:nvSpPr>
          <p:cNvPr id="11" name="Shape 6"/>
          <p:cNvSpPr/>
          <p:nvPr/>
        </p:nvSpPr>
        <p:spPr>
          <a:xfrm>
            <a:off x="4979052" y="1506891"/>
            <a:ext cx="3644209" cy="3055583"/>
          </a:xfrm>
          <a:custGeom>
            <a:avLst/>
            <a:gdLst/>
            <a:ahLst/>
            <a:cxnLst/>
            <a:rect l="l" t="t" r="r" b="b"/>
            <a:pathLst>
              <a:path w="3644209" h="3055583">
                <a:moveTo>
                  <a:pt x="0" y="381953"/>
                </a:moveTo>
                <a:quadBezTo>
                  <a:pt x="0" y="0"/>
                  <a:pt x="381953" y="0"/>
                </a:quadBezTo>
                <a:lnTo>
                  <a:pt x="3262312" y="0"/>
                </a:lnTo>
                <a:quadBezTo>
                  <a:pt x="3644265" y="0"/>
                  <a:pt x="3644265" y="381953"/>
                </a:quadBezTo>
                <a:lnTo>
                  <a:pt x="3644265" y="2062639"/>
                </a:lnTo>
                <a:quadBezTo>
                  <a:pt x="3644265" y="2444591"/>
                  <a:pt x="3262312" y="2444591"/>
                </a:quadBezTo>
                <a:lnTo>
                  <a:pt x="1822133" y="2444591"/>
                </a:lnTo>
                <a:lnTo>
                  <a:pt x="1093470" y="3055620"/>
                </a:lnTo>
                <a:lnTo>
                  <a:pt x="1093470" y="2444591"/>
                </a:lnTo>
                <a:lnTo>
                  <a:pt x="381953" y="2444591"/>
                </a:lnTo>
                <a:quadBezTo>
                  <a:pt x="0" y="2444591"/>
                  <a:pt x="0" y="2062639"/>
                </a:quadBezTo>
                <a:lnTo>
                  <a:pt x="0" y="381953"/>
                </a:lnTo>
                <a:close/>
              </a:path>
            </a:pathLst>
          </a:custGeom>
          <a:noFill/>
          <a:ln w="28575">
            <a:solidFill>
              <a:srgbClr val="F01E19"/>
            </a:solidFill>
            <a:prstDash val="solid"/>
          </a:ln>
        </p:spPr>
      </p:sp>
      <p:sp>
        <p:nvSpPr>
          <p:cNvPr id="12" name="Shape 7"/>
          <p:cNvSpPr/>
          <p:nvPr/>
        </p:nvSpPr>
        <p:spPr>
          <a:xfrm>
            <a:off x="6405431" y="1122714"/>
            <a:ext cx="781927" cy="781927"/>
          </a:xfrm>
          <a:custGeom>
            <a:avLst/>
            <a:gdLst/>
            <a:ahLst/>
            <a:cxnLst/>
            <a:rect l="l" t="t" r="r" b="b"/>
            <a:pathLst>
              <a:path w="781927" h="781927">
                <a:moveTo>
                  <a:pt x="390963" y="0"/>
                </a:moveTo>
                <a:cubicBezTo>
                  <a:pt x="606742" y="0"/>
                  <a:pt x="781927" y="175185"/>
                  <a:pt x="781927" y="390963"/>
                </a:cubicBezTo>
                <a:cubicBezTo>
                  <a:pt x="781927" y="606742"/>
                  <a:pt x="606742" y="781927"/>
                  <a:pt x="390963" y="781927"/>
                </a:cubicBezTo>
                <a:cubicBezTo>
                  <a:pt x="175185" y="781927"/>
                  <a:pt x="0" y="606742"/>
                  <a:pt x="0" y="390963"/>
                </a:cubicBezTo>
                <a:cubicBezTo>
                  <a:pt x="0" y="175185"/>
                  <a:pt x="175185" y="0"/>
                  <a:pt x="390963" y="0"/>
                </a:cubicBezTo>
                <a:close/>
              </a:path>
            </a:pathLst>
          </a:custGeom>
          <a:solidFill>
            <a:srgbClr val="FFFFFF"/>
          </a:solidFill>
          <a:ln w="28575">
            <a:solidFill>
              <a:srgbClr val="F01E19"/>
            </a:solidFill>
            <a:prstDash val="solid"/>
          </a:ln>
        </p:spPr>
      </p:sp>
      <p:sp>
        <p:nvSpPr>
          <p:cNvPr id="13" name="Text 8"/>
          <p:cNvSpPr txBox="1"/>
          <p:nvPr/>
        </p:nvSpPr>
        <p:spPr>
          <a:xfrm>
            <a:off x="5212863" y="2032042"/>
            <a:ext cx="3176588" cy="204788"/>
          </a:xfrm>
          <a:prstGeom prst="rect">
            <a:avLst/>
          </a:prstGeom>
          <a:noFill/>
        </p:spPr>
        <p:txBody>
          <a:bodyPr wrap="square" lIns="0" tIns="0" rIns="0" bIns="0" rtlCol="0" anchor="t">
            <a:spAutoFit/>
          </a:bodyPr>
          <a:lstStyle/>
          <a:p>
            <a:pPr marL="0" indent="0" algn="ctr">
              <a:lnSpc>
                <a:spcPct val="96000"/>
              </a:lnSpc>
              <a:buNone/>
            </a:pPr>
            <a:r>
              <a:rPr lang="zh-CN" altLang="en-US" sz="1350"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限制条件</a:t>
            </a:r>
            <a:endParaRPr lang="en-US" sz="1350" dirty="0"/>
          </a:p>
        </p:txBody>
      </p:sp>
      <p:pic>
        <p:nvPicPr>
          <p:cNvPr id="14"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58648" y="1271168"/>
            <a:ext cx="485018" cy="485018"/>
          </a:xfrm>
          <a:prstGeom prst="rect">
            <a:avLst/>
          </a:prstGeom>
        </p:spPr>
      </p:pic>
      <p:sp>
        <p:nvSpPr>
          <p:cNvPr id="15" name="Text 9"/>
          <p:cNvSpPr txBox="1"/>
          <p:nvPr/>
        </p:nvSpPr>
        <p:spPr>
          <a:xfrm>
            <a:off x="5353357" y="2479129"/>
            <a:ext cx="2895600" cy="514350"/>
          </a:xfrm>
          <a:prstGeom prst="rect">
            <a:avLst/>
          </a:prstGeom>
          <a:noFill/>
        </p:spPr>
        <p:txBody>
          <a:bodyPr wrap="square" lIns="0" tIns="0" rIns="0" bIns="0" rtlCol="0" anchor="t">
            <a:spAutoFit/>
          </a:bodyPr>
          <a:lstStyle/>
          <a:p>
            <a:pPr marL="0" indent="0" algn="l">
              <a:lnSpc>
                <a:spcPct val="96000"/>
              </a:lnSpc>
              <a:buNone/>
            </a:pPr>
            <a:r>
              <a:rPr lang="zh-CN" altLang="en-US" sz="1125" dirty="0">
                <a:solidFill>
                  <a:srgbClr val="000000"/>
                </a:solidFill>
                <a:latin typeface="SourceHanSansSC-Regular" panose="020B0500000000000000" charset="-122"/>
                <a:ea typeface="SourceHanSansSC-Regular" panose="020B0500000000000000" charset="-122"/>
                <a:cs typeface="SourceHanSansSC-Regular" panose="020B0500000000000000" charset="-122"/>
              </a:rPr>
              <a:t>同一项目在其他资金渠道享受过补贴的不得重复申请补贴，确保资金使用的公平性和有效性。</a:t>
            </a:r>
            <a:endParaRPr lang="en-US" sz="11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补贴标准设定</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5467531" y="1856434"/>
            <a:ext cx="2224039" cy="1797601"/>
          </a:xfrm>
          <a:custGeom>
            <a:avLst/>
            <a:gdLst/>
            <a:ahLst/>
            <a:cxnLst/>
            <a:rect l="l" t="t" r="r" b="b"/>
            <a:pathLst>
              <a:path w="2224039" h="1797601">
                <a:moveTo>
                  <a:pt x="224790" y="0"/>
                </a:moveTo>
                <a:lnTo>
                  <a:pt x="1999298" y="0"/>
                </a:lnTo>
                <a:quadBezTo>
                  <a:pt x="2224088" y="0"/>
                  <a:pt x="2224088" y="224790"/>
                </a:quadBezTo>
                <a:lnTo>
                  <a:pt x="2224088" y="1573054"/>
                </a:lnTo>
                <a:quadBezTo>
                  <a:pt x="2224088" y="1797367"/>
                  <a:pt x="1999298" y="1797367"/>
                </a:quadBezTo>
                <a:lnTo>
                  <a:pt x="224790" y="1797367"/>
                </a:lnTo>
                <a:quadBezTo>
                  <a:pt x="0" y="1797367"/>
                  <a:pt x="0" y="1573054"/>
                </a:quadBezTo>
                <a:lnTo>
                  <a:pt x="0" y="224790"/>
                </a:lnTo>
                <a:quadBezTo>
                  <a:pt x="0" y="0"/>
                  <a:pt x="224790" y="0"/>
                </a:quadBezTo>
                <a:close/>
              </a:path>
            </a:pathLst>
          </a:custGeom>
          <a:noFill/>
          <a:ln w="142875">
            <a:gradFill>
              <a:gsLst>
                <a:gs pos="0">
                  <a:srgbClr val="FF322D">
                    <a:alpha val="77000"/>
                  </a:srgbClr>
                </a:gs>
                <a:gs pos="48000">
                  <a:srgbClr val="F01E19">
                    <a:alpha val="0"/>
                  </a:srgbClr>
                </a:gs>
                <a:gs pos="100000">
                  <a:srgbClr val="FF322D">
                    <a:alpha val="85000"/>
                  </a:srgbClr>
                </a:gs>
              </a:gsLst>
              <a:lin ang="17520000" scaled="1"/>
            </a:gradFill>
            <a:prstDash val="solid"/>
          </a:ln>
        </p:spPr>
      </p:sp>
      <p:sp>
        <p:nvSpPr>
          <p:cNvPr id="7" name="Shape 3"/>
          <p:cNvSpPr/>
          <p:nvPr/>
        </p:nvSpPr>
        <p:spPr>
          <a:xfrm>
            <a:off x="6579551" y="1249579"/>
            <a:ext cx="1955055" cy="1220269"/>
          </a:xfrm>
          <a:custGeom>
            <a:avLst/>
            <a:gdLst/>
            <a:ahLst/>
            <a:cxnLst/>
            <a:rect l="l" t="t" r="r" b="b"/>
            <a:pathLst>
              <a:path w="1955055" h="1220269">
                <a:moveTo>
                  <a:pt x="152400" y="0"/>
                </a:moveTo>
                <a:lnTo>
                  <a:pt x="1802606" y="0"/>
                </a:lnTo>
                <a:quadBezTo>
                  <a:pt x="1955006" y="0"/>
                  <a:pt x="1955006" y="152400"/>
                </a:quadBezTo>
                <a:lnTo>
                  <a:pt x="1955006" y="1067752"/>
                </a:lnTo>
                <a:quadBezTo>
                  <a:pt x="1955006" y="1220152"/>
                  <a:pt x="1802606" y="1220152"/>
                </a:quadBezTo>
                <a:lnTo>
                  <a:pt x="152400" y="1220152"/>
                </a:lnTo>
                <a:quadBezTo>
                  <a:pt x="0" y="1220152"/>
                  <a:pt x="0" y="1067752"/>
                </a:quadBezTo>
                <a:lnTo>
                  <a:pt x="0" y="152400"/>
                </a:lnTo>
                <a:quadBezTo>
                  <a:pt x="0" y="0"/>
                  <a:pt x="152400" y="0"/>
                </a:quadBezTo>
                <a:close/>
              </a:path>
            </a:pathLst>
          </a:custGeom>
          <a:blipFill rotWithShape="1">
            <a:blip r:embed="rId5"/>
            <a:stretch>
              <a:fillRect t="-3405" b="-3405"/>
            </a:stretch>
          </a:blipFill>
        </p:spPr>
      </p:sp>
      <p:sp>
        <p:nvSpPr>
          <p:cNvPr id="8" name="Shape 4"/>
          <p:cNvSpPr/>
          <p:nvPr/>
        </p:nvSpPr>
        <p:spPr>
          <a:xfrm>
            <a:off x="4276785" y="2696189"/>
            <a:ext cx="2453659" cy="1552004"/>
          </a:xfrm>
          <a:custGeom>
            <a:avLst/>
            <a:gdLst/>
            <a:ahLst/>
            <a:cxnLst/>
            <a:rect l="l" t="t" r="r" b="b"/>
            <a:pathLst>
              <a:path w="2453659" h="1552004">
                <a:moveTo>
                  <a:pt x="193834" y="0"/>
                </a:moveTo>
                <a:lnTo>
                  <a:pt x="2259806" y="0"/>
                </a:lnTo>
                <a:quadBezTo>
                  <a:pt x="2453640" y="0"/>
                  <a:pt x="2453640" y="193834"/>
                </a:quadBezTo>
                <a:lnTo>
                  <a:pt x="2453640" y="1357789"/>
                </a:lnTo>
                <a:quadBezTo>
                  <a:pt x="2453640" y="1552099"/>
                  <a:pt x="2259806" y="1552099"/>
                </a:quadBezTo>
                <a:lnTo>
                  <a:pt x="193834" y="1552099"/>
                </a:lnTo>
                <a:quadBezTo>
                  <a:pt x="0" y="1552099"/>
                  <a:pt x="0" y="1357789"/>
                </a:quadBezTo>
                <a:lnTo>
                  <a:pt x="0" y="193834"/>
                </a:lnTo>
                <a:quadBezTo>
                  <a:pt x="0" y="0"/>
                  <a:pt x="193834" y="0"/>
                </a:quadBezTo>
                <a:close/>
              </a:path>
            </a:pathLst>
          </a:custGeom>
          <a:blipFill rotWithShape="1">
            <a:blip r:embed="rId6"/>
            <a:stretch>
              <a:fillRect t="-6237" b="-6237"/>
            </a:stretch>
          </a:blipFill>
        </p:spPr>
      </p:sp>
      <p:sp>
        <p:nvSpPr>
          <p:cNvPr id="9" name="Text 5"/>
          <p:cNvSpPr txBox="1"/>
          <p:nvPr/>
        </p:nvSpPr>
        <p:spPr>
          <a:xfrm>
            <a:off x="723608" y="1507893"/>
            <a:ext cx="3071813" cy="204788"/>
          </a:xfrm>
          <a:prstGeom prst="rect">
            <a:avLst/>
          </a:prstGeom>
          <a:noFill/>
        </p:spPr>
        <p:txBody>
          <a:bodyPr wrap="square" lIns="0" tIns="0" rIns="0" bIns="0" rtlCol="0" anchor="t">
            <a:spAutoFit/>
          </a:bodyPr>
          <a:lstStyle/>
          <a:p>
            <a:pPr marL="0" indent="0" algn="l">
              <a:lnSpc>
                <a:spcPct val="96000"/>
              </a:lnSpc>
              <a:buNone/>
            </a:pPr>
            <a:r>
              <a:rPr lang="zh-CN" altLang="en-US" sz="1350" b="1" dirty="0">
                <a:solidFill>
                  <a:srgbClr val="333333"/>
                </a:solidFill>
                <a:latin typeface="SourceHanSansSC-Regular" panose="020B0500000000000000" charset="-122"/>
                <a:ea typeface="SourceHanSansSC-Regular" panose="020B0500000000000000" charset="-122"/>
                <a:cs typeface="SourceHanSansSC-Regular" panose="020B0500000000000000" charset="-122"/>
              </a:rPr>
              <a:t>分配方式</a:t>
            </a:r>
            <a:endParaRPr lang="en-US" sz="1350" dirty="0"/>
          </a:p>
        </p:txBody>
      </p:sp>
      <p:sp>
        <p:nvSpPr>
          <p:cNvPr id="10" name="Text 6"/>
          <p:cNvSpPr txBox="1"/>
          <p:nvPr/>
        </p:nvSpPr>
        <p:spPr>
          <a:xfrm>
            <a:off x="723608" y="1858314"/>
            <a:ext cx="3157538" cy="295275"/>
          </a:xfrm>
          <a:prstGeom prst="rect">
            <a:avLst/>
          </a:prstGeom>
          <a:noFill/>
        </p:spPr>
        <p:txBody>
          <a:bodyPr wrap="square" lIns="0" tIns="0" rIns="0" bIns="0" rtlCol="0" anchor="t">
            <a:spAutoFit/>
          </a:bodyPr>
          <a:lstStyle/>
          <a:p>
            <a:pPr marL="0" indent="0" algn="l">
              <a:lnSpc>
                <a:spcPct val="104000"/>
              </a:lnSpc>
              <a:buNone/>
            </a:pPr>
            <a:r>
              <a:rPr lang="zh-CN" altLang="en-US" sz="900" dirty="0">
                <a:solidFill>
                  <a:srgbClr val="333333"/>
                </a:solidFill>
                <a:latin typeface="SourceHanSansSC-Regular" panose="020B0500000000000000" charset="-122"/>
                <a:ea typeface="SourceHanSansSC-Regular" panose="020B0500000000000000" charset="-122"/>
                <a:cs typeface="SourceHanSansSC-Regular" panose="020B0500000000000000" charset="-122"/>
              </a:rPr>
              <a:t>补贴标准按项目法进行分配，根据各镇公共体育健身设施新建改建项目评审情况，给予项目审定金额50%的资金补贴。</a:t>
            </a:r>
            <a:endParaRPr lang="en-US" sz="900" dirty="0"/>
          </a:p>
        </p:txBody>
      </p:sp>
      <p:sp>
        <p:nvSpPr>
          <p:cNvPr id="11" name="Text 7"/>
          <p:cNvSpPr txBox="1"/>
          <p:nvPr/>
        </p:nvSpPr>
        <p:spPr>
          <a:xfrm>
            <a:off x="723608" y="3056842"/>
            <a:ext cx="3071813" cy="204788"/>
          </a:xfrm>
          <a:prstGeom prst="rect">
            <a:avLst/>
          </a:prstGeom>
          <a:noFill/>
        </p:spPr>
        <p:txBody>
          <a:bodyPr wrap="square" lIns="0" tIns="0" rIns="0" bIns="0" rtlCol="0" anchor="t">
            <a:spAutoFit/>
          </a:bodyPr>
          <a:lstStyle/>
          <a:p>
            <a:pPr marL="0" indent="0" algn="l">
              <a:lnSpc>
                <a:spcPct val="96000"/>
              </a:lnSpc>
              <a:buNone/>
            </a:pPr>
            <a:r>
              <a:rPr lang="zh-CN" altLang="en-US" sz="1350" b="1" dirty="0">
                <a:solidFill>
                  <a:srgbClr val="333333"/>
                </a:solidFill>
                <a:latin typeface="SourceHanSansSC-Regular" panose="020B0500000000000000" charset="-122"/>
                <a:ea typeface="SourceHanSansSC-Regular" panose="020B0500000000000000" charset="-122"/>
                <a:cs typeface="SourceHanSansSC-Regular" panose="020B0500000000000000" charset="-122"/>
              </a:rPr>
              <a:t>限额规定</a:t>
            </a:r>
            <a:endParaRPr lang="en-US" sz="1350" dirty="0"/>
          </a:p>
        </p:txBody>
      </p:sp>
      <p:sp>
        <p:nvSpPr>
          <p:cNvPr id="12" name="Text 8"/>
          <p:cNvSpPr txBox="1"/>
          <p:nvPr/>
        </p:nvSpPr>
        <p:spPr>
          <a:xfrm>
            <a:off x="723608" y="3407262"/>
            <a:ext cx="3157538" cy="447675"/>
          </a:xfrm>
          <a:prstGeom prst="rect">
            <a:avLst/>
          </a:prstGeom>
          <a:noFill/>
        </p:spPr>
        <p:txBody>
          <a:bodyPr wrap="square" lIns="0" tIns="0" rIns="0" bIns="0" rtlCol="0" anchor="t">
            <a:spAutoFit/>
          </a:bodyPr>
          <a:lstStyle/>
          <a:p>
            <a:pPr marL="0" indent="0" algn="l">
              <a:lnSpc>
                <a:spcPct val="104000"/>
              </a:lnSpc>
              <a:buNone/>
            </a:pPr>
            <a:r>
              <a:rPr lang="zh-CN" altLang="en-US" sz="900" dirty="0">
                <a:solidFill>
                  <a:srgbClr val="333333"/>
                </a:solidFill>
                <a:latin typeface="SourceHanSansSC-Regular" panose="020B0500000000000000" charset="-122"/>
                <a:ea typeface="SourceHanSansSC-Regular" panose="020B0500000000000000" charset="-122"/>
                <a:cs typeface="SourceHanSansSC-Regular" panose="020B0500000000000000" charset="-122"/>
              </a:rPr>
              <a:t>市民健身步道最高不超过50万元，市民公共运动场最高不超过30万元，市民健身驿站、长者运动之家最高不超过20万元，健身苑点最高不超过10万元。</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tukuppt.com/aippt_uploads/55004950/24/09/23/66f1651d69097.png!/fwfh2/960x960"/>
          <p:cNvPicPr>
            <a:picLocks noChangeAspect="1"/>
          </p:cNvPicPr>
          <p:nvPr/>
        </p:nvPicPr>
        <p:blipFill>
          <a:blip r:embed="rId1"/>
          <a:stretch>
            <a:fillRect/>
          </a:stretch>
        </p:blipFill>
        <p:spPr>
          <a:xfrm>
            <a:off x="0" y="0"/>
            <a:ext cx="9140313" cy="5141426"/>
          </a:xfrm>
          <a:prstGeom prst="rect">
            <a:avLst/>
          </a:prstGeom>
        </p:spPr>
      </p:pic>
      <p:pic>
        <p:nvPicPr>
          <p:cNvPr id="3" name="Image 1" descr="//img.tukuppt.com/aippt_uploads/55004950/24/09/23/66f1659345c47.png"/>
          <p:cNvPicPr>
            <a:picLocks noChangeAspect="1"/>
          </p:cNvPicPr>
          <p:nvPr/>
        </p:nvPicPr>
        <p:blipFill>
          <a:blip r:embed="rId2"/>
          <a:stretch>
            <a:fillRect/>
          </a:stretch>
        </p:blipFill>
        <p:spPr>
          <a:xfrm>
            <a:off x="7320534" y="288774"/>
            <a:ext cx="1458468" cy="635041"/>
          </a:xfrm>
          <a:prstGeom prst="rect">
            <a:avLst/>
          </a:prstGeom>
        </p:spPr>
      </p:pic>
      <p:pic>
        <p:nvPicPr>
          <p:cNvPr id="4"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3726" y="1133936"/>
            <a:ext cx="2289073" cy="2289073"/>
          </a:xfrm>
          <a:prstGeom prst="rect">
            <a:avLst/>
          </a:prstGeom>
        </p:spPr>
      </p:pic>
      <p:pic>
        <p:nvPicPr>
          <p:cNvPr id="5" name="Image 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2829" y="1360693"/>
            <a:ext cx="1890866" cy="1835560"/>
          </a:xfrm>
          <a:prstGeom prst="rect">
            <a:avLst/>
          </a:prstGeom>
        </p:spPr>
      </p:pic>
      <p:pic>
        <p:nvPicPr>
          <p:cNvPr id="6" name="Image 4"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5400000">
            <a:off x="763007" y="237826"/>
            <a:ext cx="319487" cy="838200"/>
          </a:xfrm>
          <a:prstGeom prst="rect">
            <a:avLst/>
          </a:prstGeom>
        </p:spPr>
      </p:pic>
      <p:pic>
        <p:nvPicPr>
          <p:cNvPr id="7" name="Image 5"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5400000">
            <a:off x="8100146" y="2801303"/>
            <a:ext cx="319487" cy="923925"/>
          </a:xfrm>
          <a:prstGeom prst="rect">
            <a:avLst/>
          </a:prstGeom>
        </p:spPr>
      </p:pic>
      <p:sp>
        <p:nvSpPr>
          <p:cNvPr id="8" name="Text 0"/>
          <p:cNvSpPr txBox="1"/>
          <p:nvPr/>
        </p:nvSpPr>
        <p:spPr>
          <a:xfrm>
            <a:off x="4364185" y="1145919"/>
            <a:ext cx="1971675" cy="600075"/>
          </a:xfrm>
          <a:prstGeom prst="rect">
            <a:avLst/>
          </a:prstGeom>
          <a:noFill/>
        </p:spPr>
        <p:txBody>
          <a:bodyPr wrap="square" lIns="0" tIns="0" rIns="0" bIns="0" rtlCol="0" anchor="t">
            <a:spAutoFit/>
          </a:bodyPr>
          <a:lstStyle/>
          <a:p>
            <a:pPr marL="0" indent="0" algn="ctr">
              <a:lnSpc>
                <a:spcPct val="96000"/>
              </a:lnSpc>
              <a:buNone/>
            </a:pPr>
            <a:r>
              <a:rPr lang="en-GB" altLang="en-US" sz="3940" b="1" kern="0" spc="188" dirty="0">
                <a:solidFill>
                  <a:srgbClr val="2A2A2A"/>
                </a:solidFill>
                <a:latin typeface="SourceHanSansSC-Heavy" panose="020B0A00000000000000" charset="-122"/>
                <a:ea typeface="SourceHanSansSC-Heavy" panose="020B0A00000000000000" charset="-122"/>
                <a:cs typeface="SourceHanSansSC-Heavy" panose="020B0A00000000000000" charset="-122"/>
              </a:rPr>
              <a:t>PART.</a:t>
            </a:r>
            <a:endParaRPr lang="en-US" sz="1400" dirty="0"/>
          </a:p>
        </p:txBody>
      </p:sp>
      <p:sp>
        <p:nvSpPr>
          <p:cNvPr id="9" name="Text 1"/>
          <p:cNvSpPr txBox="1"/>
          <p:nvPr/>
        </p:nvSpPr>
        <p:spPr>
          <a:xfrm>
            <a:off x="6130664" y="1086388"/>
            <a:ext cx="957263" cy="685800"/>
          </a:xfrm>
          <a:prstGeom prst="rect">
            <a:avLst/>
          </a:prstGeom>
          <a:noFill/>
        </p:spPr>
        <p:txBody>
          <a:bodyPr wrap="square" lIns="0" tIns="0" rIns="0" bIns="0" rtlCol="0" anchor="t">
            <a:spAutoFit/>
          </a:bodyPr>
          <a:lstStyle/>
          <a:p>
            <a:pPr marL="0" indent="0" algn="ctr">
              <a:lnSpc>
                <a:spcPct val="96000"/>
              </a:lnSpc>
              <a:buNone/>
            </a:pPr>
            <a:r>
              <a:rPr lang="en-US" sz="4500" b="1" kern="0" spc="413" dirty="0">
                <a:solidFill>
                  <a:srgbClr val="F01E19"/>
                </a:solidFill>
                <a:latin typeface="SourceHanSansSC-Heavy" panose="020B0A00000000000000" charset="-122"/>
                <a:ea typeface="SourceHanSansSC-Heavy" panose="020B0A00000000000000" charset="-122"/>
                <a:cs typeface="SourceHanSansSC-Heavy" panose="020B0A00000000000000" charset="-122"/>
              </a:rPr>
              <a:t>03</a:t>
            </a:r>
            <a:endParaRPr lang="en-US" sz="4500" dirty="0"/>
          </a:p>
        </p:txBody>
      </p:sp>
      <p:sp>
        <p:nvSpPr>
          <p:cNvPr id="10" name="Text 2"/>
          <p:cNvSpPr txBox="1"/>
          <p:nvPr/>
        </p:nvSpPr>
        <p:spPr>
          <a:xfrm>
            <a:off x="4102662" y="1407698"/>
            <a:ext cx="3617119" cy="2444882"/>
          </a:xfrm>
          <a:prstGeom prst="rect">
            <a:avLst/>
          </a:prstGeom>
          <a:noFill/>
        </p:spPr>
        <p:txBody>
          <a:bodyPr wrap="square" lIns="0" tIns="0" rIns="0" bIns="0" rtlCol="0" anchor="ctr">
            <a:spAutoFit/>
          </a:bodyPr>
          <a:lstStyle/>
          <a:p>
            <a:pPr marL="0" indent="0" algn="ctr">
              <a:buNone/>
            </a:pPr>
            <a:r>
              <a:rPr lang="zh-CN" altLang="en-US" sz="4500" dirty="0">
                <a:solidFill>
                  <a:srgbClr val="000000"/>
                </a:solidFill>
                <a:latin typeface="SourceHanSerifCN-Heavy" panose="02020900000000000000" charset="-122"/>
                <a:ea typeface="SourceHanSerifCN-Heavy" panose="02020900000000000000" charset="-122"/>
                <a:cs typeface="SourceHanSerifCN-Heavy" panose="02020900000000000000" charset="-122"/>
              </a:rPr>
              <a:t>部门职责分工</a:t>
            </a:r>
            <a:endParaRPr lang="en-US" sz="4500" dirty="0"/>
          </a:p>
        </p:txBody>
      </p:sp>
      <p:pic>
        <p:nvPicPr>
          <p:cNvPr id="11" name="Image 6"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62321" y="1692531"/>
            <a:ext cx="1171882" cy="117188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区体育局职责</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pic>
        <p:nvPicPr>
          <p:cNvPr id="6"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2310" y="2802414"/>
            <a:ext cx="3285153" cy="1815073"/>
          </a:xfrm>
          <a:prstGeom prst="rect">
            <a:avLst/>
          </a:prstGeom>
        </p:spPr>
      </p:pic>
      <p:sp>
        <p:nvSpPr>
          <p:cNvPr id="7" name="Shape 2"/>
          <p:cNvSpPr/>
          <p:nvPr/>
        </p:nvSpPr>
        <p:spPr>
          <a:xfrm>
            <a:off x="1381757" y="1746720"/>
            <a:ext cx="2361811" cy="2361811"/>
          </a:xfrm>
          <a:custGeom>
            <a:avLst/>
            <a:gdLst/>
            <a:ahLst/>
            <a:cxnLst/>
            <a:rect l="l" t="t" r="r" b="b"/>
            <a:pathLst>
              <a:path w="2361811" h="2361811">
                <a:moveTo>
                  <a:pt x="1180906" y="0"/>
                </a:moveTo>
                <a:cubicBezTo>
                  <a:pt x="1832665" y="0"/>
                  <a:pt x="2361811" y="529146"/>
                  <a:pt x="2361811" y="1180906"/>
                </a:cubicBezTo>
                <a:cubicBezTo>
                  <a:pt x="2361811" y="1832665"/>
                  <a:pt x="1832665" y="2361811"/>
                  <a:pt x="1180906" y="2361811"/>
                </a:cubicBezTo>
                <a:cubicBezTo>
                  <a:pt x="529146" y="2361811"/>
                  <a:pt x="0" y="1832665"/>
                  <a:pt x="0" y="1180906"/>
                </a:cubicBezTo>
                <a:cubicBezTo>
                  <a:pt x="0" y="529146"/>
                  <a:pt x="529146" y="0"/>
                  <a:pt x="1180906" y="0"/>
                </a:cubicBezTo>
                <a:close/>
              </a:path>
            </a:pathLst>
          </a:custGeom>
          <a:solidFill>
            <a:srgbClr val="FFFFFF"/>
          </a:solidFill>
          <a:effectLst>
            <a:outerShdw blurRad="19050" dist="33676" dir="18900000" algn="bl" rotWithShape="0">
              <a:srgbClr val="CDCDCD">
                <a:alpha val="100000"/>
              </a:srgbClr>
            </a:outerShdw>
          </a:effectLst>
        </p:spPr>
      </p:sp>
      <p:pic>
        <p:nvPicPr>
          <p:cNvPr id="8"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16903" y="1157968"/>
            <a:ext cx="588752" cy="588752"/>
          </a:xfrm>
          <a:prstGeom prst="rect">
            <a:avLst/>
          </a:prstGeom>
        </p:spPr>
      </p:pic>
      <p:sp>
        <p:nvSpPr>
          <p:cNvPr id="9" name="Text 3"/>
          <p:cNvSpPr txBox="1"/>
          <p:nvPr/>
        </p:nvSpPr>
        <p:spPr>
          <a:xfrm>
            <a:off x="1879754" y="2137148"/>
            <a:ext cx="1365817" cy="420752"/>
          </a:xfrm>
          <a:prstGeom prst="rect">
            <a:avLst/>
          </a:prstGeom>
          <a:noFill/>
        </p:spPr>
        <p:txBody>
          <a:bodyPr wrap="square" lIns="0" tIns="0" rIns="0" bIns="0" rtlCol="0" anchor="ctr">
            <a:spAutoFit/>
          </a:bodyPr>
          <a:lstStyle/>
          <a:p>
            <a:pPr marL="0" indent="0" algn="ctr">
              <a:buNone/>
            </a:pPr>
            <a:r>
              <a:rPr lang="zh-CN" altLang="en-US" sz="1125"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规划与评审</a:t>
            </a:r>
            <a:endParaRPr lang="en-US" sz="1350" dirty="0"/>
          </a:p>
        </p:txBody>
      </p:sp>
      <p:sp>
        <p:nvSpPr>
          <p:cNvPr id="10" name="Text 4"/>
          <p:cNvSpPr txBox="1"/>
          <p:nvPr/>
        </p:nvSpPr>
        <p:spPr>
          <a:xfrm>
            <a:off x="1762562" y="2633625"/>
            <a:ext cx="1600200" cy="685800"/>
          </a:xfrm>
          <a:prstGeom prst="rect">
            <a:avLst/>
          </a:prstGeom>
          <a:noFill/>
        </p:spPr>
        <p:txBody>
          <a:bodyPr wrap="square" lIns="0" tIns="0" rIns="0" bIns="0" rtlCol="0" anchor="t">
            <a:spAutoFit/>
          </a:bodyPr>
          <a:lstStyle/>
          <a:p>
            <a:pPr marL="0" indent="0" algn="ctr">
              <a:lnSpc>
                <a:spcPct val="96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负责本区公共体育健身设施的总体规划，下发年度项目申报表；对各镇申报项目组织评审，根据评审结果编制补贴资金年度预算。</a:t>
            </a:r>
            <a:endParaRPr lang="en-US" sz="900" dirty="0"/>
          </a:p>
        </p:txBody>
      </p:sp>
      <p:pic>
        <p:nvPicPr>
          <p:cNvPr id="11"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07987" y="2802414"/>
            <a:ext cx="3285153" cy="1815073"/>
          </a:xfrm>
          <a:prstGeom prst="rect">
            <a:avLst/>
          </a:prstGeom>
        </p:spPr>
      </p:pic>
      <p:sp>
        <p:nvSpPr>
          <p:cNvPr id="12" name="Shape 5"/>
          <p:cNvSpPr/>
          <p:nvPr/>
        </p:nvSpPr>
        <p:spPr>
          <a:xfrm>
            <a:off x="5367435" y="1746720"/>
            <a:ext cx="2361811" cy="2361811"/>
          </a:xfrm>
          <a:custGeom>
            <a:avLst/>
            <a:gdLst/>
            <a:ahLst/>
            <a:cxnLst/>
            <a:rect l="l" t="t" r="r" b="b"/>
            <a:pathLst>
              <a:path w="2361811" h="2361811">
                <a:moveTo>
                  <a:pt x="1180906" y="0"/>
                </a:moveTo>
                <a:cubicBezTo>
                  <a:pt x="1832665" y="0"/>
                  <a:pt x="2361811" y="529146"/>
                  <a:pt x="2361811" y="1180906"/>
                </a:cubicBezTo>
                <a:cubicBezTo>
                  <a:pt x="2361811" y="1832665"/>
                  <a:pt x="1832665" y="2361811"/>
                  <a:pt x="1180906" y="2361811"/>
                </a:cubicBezTo>
                <a:cubicBezTo>
                  <a:pt x="529146" y="2361811"/>
                  <a:pt x="0" y="1832665"/>
                  <a:pt x="0" y="1180906"/>
                </a:cubicBezTo>
                <a:cubicBezTo>
                  <a:pt x="0" y="529146"/>
                  <a:pt x="529146" y="0"/>
                  <a:pt x="1180906" y="0"/>
                </a:cubicBezTo>
                <a:close/>
              </a:path>
            </a:pathLst>
          </a:custGeom>
          <a:solidFill>
            <a:srgbClr val="FFFFFF"/>
          </a:solidFill>
          <a:effectLst>
            <a:outerShdw blurRad="19050" dist="33676" dir="18900000" algn="bl" rotWithShape="0">
              <a:srgbClr val="CDCDCD">
                <a:alpha val="100000"/>
              </a:srgbClr>
            </a:outerShdw>
          </a:effectLst>
        </p:spPr>
      </p:sp>
      <p:pic>
        <p:nvPicPr>
          <p:cNvPr id="13"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02581" y="1157968"/>
            <a:ext cx="588752" cy="588752"/>
          </a:xfrm>
          <a:prstGeom prst="rect">
            <a:avLst/>
          </a:prstGeom>
        </p:spPr>
      </p:pic>
      <p:sp>
        <p:nvSpPr>
          <p:cNvPr id="14" name="Text 6"/>
          <p:cNvSpPr txBox="1"/>
          <p:nvPr/>
        </p:nvSpPr>
        <p:spPr>
          <a:xfrm>
            <a:off x="5865432" y="2137148"/>
            <a:ext cx="1365817" cy="420752"/>
          </a:xfrm>
          <a:prstGeom prst="rect">
            <a:avLst/>
          </a:prstGeom>
          <a:noFill/>
        </p:spPr>
        <p:txBody>
          <a:bodyPr wrap="square" lIns="0" tIns="0" rIns="0" bIns="0" rtlCol="0" anchor="ctr">
            <a:spAutoFit/>
          </a:bodyPr>
          <a:lstStyle/>
          <a:p>
            <a:pPr marL="0" indent="0" algn="ctr">
              <a:buNone/>
            </a:pPr>
            <a:r>
              <a:rPr lang="zh-CN" altLang="en-US" sz="1125"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管理与监督</a:t>
            </a:r>
            <a:endParaRPr lang="en-US" sz="1350" dirty="0"/>
          </a:p>
        </p:txBody>
      </p:sp>
      <p:sp>
        <p:nvSpPr>
          <p:cNvPr id="15" name="Text 7"/>
          <p:cNvSpPr txBox="1"/>
          <p:nvPr/>
        </p:nvSpPr>
        <p:spPr>
          <a:xfrm>
            <a:off x="5748240" y="2633625"/>
            <a:ext cx="1600200" cy="685800"/>
          </a:xfrm>
          <a:prstGeom prst="rect">
            <a:avLst/>
          </a:prstGeom>
          <a:noFill/>
        </p:spPr>
        <p:txBody>
          <a:bodyPr wrap="square" lIns="0" tIns="0" rIns="0" bIns="0" rtlCol="0" anchor="t">
            <a:spAutoFit/>
          </a:bodyPr>
          <a:lstStyle/>
          <a:p>
            <a:pPr marL="0" indent="0" algn="ctr">
              <a:lnSpc>
                <a:spcPct val="96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指导、管理补贴资金规范使用；落实补贴资金绩效管理主体责任，推进绩效指标体系建设，做好资金使用情况的监督和绩效自评价，并做好信息公开工作。</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区财政局职责</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912230" y="2044487"/>
            <a:ext cx="3407479" cy="2101877"/>
          </a:xfrm>
          <a:custGeom>
            <a:avLst/>
            <a:gdLst/>
            <a:ahLst/>
            <a:cxnLst/>
            <a:rect l="l" t="t" r="r" b="b"/>
            <a:pathLst>
              <a:path w="3407479" h="2101877">
                <a:moveTo>
                  <a:pt x="0" y="0"/>
                </a:moveTo>
                <a:lnTo>
                  <a:pt x="3407479" y="0"/>
                </a:lnTo>
                <a:lnTo>
                  <a:pt x="3407479" y="2101877"/>
                </a:lnTo>
                <a:lnTo>
                  <a:pt x="0" y="2101877"/>
                </a:lnTo>
                <a:close/>
              </a:path>
            </a:pathLst>
          </a:custGeom>
          <a:noFill/>
          <a:ln w="23813">
            <a:solidFill>
              <a:srgbClr val="F01E19"/>
            </a:solidFill>
            <a:prstDash val="solid"/>
          </a:ln>
        </p:spPr>
      </p:sp>
      <p:sp>
        <p:nvSpPr>
          <p:cNvPr id="7" name="Text 3"/>
          <p:cNvSpPr txBox="1"/>
          <p:nvPr/>
        </p:nvSpPr>
        <p:spPr>
          <a:xfrm>
            <a:off x="1732556" y="2192145"/>
            <a:ext cx="1790700" cy="171450"/>
          </a:xfrm>
          <a:prstGeom prst="rect">
            <a:avLst/>
          </a:prstGeom>
          <a:noFill/>
        </p:spPr>
        <p:txBody>
          <a:bodyPr wrap="square" lIns="0" tIns="0" rIns="0" bIns="0" rtlCol="0" anchor="t">
            <a:spAutoFit/>
          </a:bodyPr>
          <a:lstStyle/>
          <a:p>
            <a:pPr marL="0" indent="0" algn="ctr">
              <a:lnSpc>
                <a:spcPct val="96000"/>
              </a:lnSpc>
              <a:buNone/>
            </a:pPr>
            <a:r>
              <a:rPr lang="zh-CN" altLang="en-US" sz="1125"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预算审核</a:t>
            </a:r>
            <a:endParaRPr lang="en-US" sz="1125" dirty="0"/>
          </a:p>
        </p:txBody>
      </p:sp>
      <p:sp>
        <p:nvSpPr>
          <p:cNvPr id="8" name="Text 4"/>
          <p:cNvSpPr txBox="1"/>
          <p:nvPr/>
        </p:nvSpPr>
        <p:spPr>
          <a:xfrm>
            <a:off x="1261069" y="2581076"/>
            <a:ext cx="2733675" cy="1028700"/>
          </a:xfrm>
          <a:prstGeom prst="rect">
            <a:avLst/>
          </a:prstGeom>
          <a:noFill/>
        </p:spPr>
        <p:txBody>
          <a:bodyPr wrap="square" lIns="0" tIns="0" rIns="0" bIns="0" rtlCol="0" anchor="t">
            <a:spAutoFit/>
          </a:bodyPr>
          <a:lstStyle/>
          <a:p>
            <a:pPr marL="0" indent="0" algn="l">
              <a:lnSpc>
                <a:spcPct val="96000"/>
              </a:lnSpc>
              <a:buNone/>
            </a:pPr>
            <a:r>
              <a:rPr lang="zh-CN" altLang="en-US" sz="1125" dirty="0">
                <a:solidFill>
                  <a:srgbClr val="000000"/>
                </a:solidFill>
                <a:latin typeface="SourceHanSansSC-Regular" panose="020B0500000000000000" charset="-122"/>
                <a:ea typeface="SourceHanSansSC-Regular" panose="020B0500000000000000" charset="-122"/>
                <a:cs typeface="SourceHanSansSC-Regular" panose="020B0500000000000000" charset="-122"/>
              </a:rPr>
              <a:t>负责补贴资金年度预算的审核，会同区体育局分配并下达补贴资金。</a:t>
            </a:r>
            <a:endParaRPr lang="en-US" sz="1125" dirty="0"/>
          </a:p>
        </p:txBody>
      </p:sp>
      <p:sp>
        <p:nvSpPr>
          <p:cNvPr id="9" name="Shape 5"/>
          <p:cNvSpPr/>
          <p:nvPr/>
        </p:nvSpPr>
        <p:spPr>
          <a:xfrm>
            <a:off x="4950571" y="2044487"/>
            <a:ext cx="3407479" cy="2101877"/>
          </a:xfrm>
          <a:custGeom>
            <a:avLst/>
            <a:gdLst/>
            <a:ahLst/>
            <a:cxnLst/>
            <a:rect l="l" t="t" r="r" b="b"/>
            <a:pathLst>
              <a:path w="3407479" h="2101877">
                <a:moveTo>
                  <a:pt x="0" y="0"/>
                </a:moveTo>
                <a:lnTo>
                  <a:pt x="3407479" y="0"/>
                </a:lnTo>
                <a:lnTo>
                  <a:pt x="3407479" y="2101877"/>
                </a:lnTo>
                <a:lnTo>
                  <a:pt x="0" y="2101877"/>
                </a:lnTo>
                <a:close/>
              </a:path>
            </a:pathLst>
          </a:custGeom>
          <a:noFill/>
          <a:ln w="23813">
            <a:solidFill>
              <a:srgbClr val="F01E19"/>
            </a:solidFill>
            <a:prstDash val="solid"/>
          </a:ln>
        </p:spPr>
      </p:sp>
      <p:sp>
        <p:nvSpPr>
          <p:cNvPr id="10" name="Text 6"/>
          <p:cNvSpPr txBox="1"/>
          <p:nvPr/>
        </p:nvSpPr>
        <p:spPr>
          <a:xfrm>
            <a:off x="5766135" y="2192145"/>
            <a:ext cx="1790700" cy="171450"/>
          </a:xfrm>
          <a:prstGeom prst="rect">
            <a:avLst/>
          </a:prstGeom>
          <a:noFill/>
        </p:spPr>
        <p:txBody>
          <a:bodyPr wrap="square" lIns="0" tIns="0" rIns="0" bIns="0" rtlCol="0" anchor="t">
            <a:spAutoFit/>
          </a:bodyPr>
          <a:lstStyle/>
          <a:p>
            <a:pPr marL="0" indent="0" algn="ctr">
              <a:lnSpc>
                <a:spcPct val="96000"/>
              </a:lnSpc>
              <a:buNone/>
            </a:pPr>
            <a:r>
              <a:rPr lang="zh-CN" altLang="en-US" sz="1125"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监督评价</a:t>
            </a:r>
            <a:endParaRPr lang="en-US" sz="1125" dirty="0"/>
          </a:p>
        </p:txBody>
      </p:sp>
      <p:sp>
        <p:nvSpPr>
          <p:cNvPr id="11" name="Text 7"/>
          <p:cNvSpPr txBox="1"/>
          <p:nvPr/>
        </p:nvSpPr>
        <p:spPr>
          <a:xfrm>
            <a:off x="5294647" y="2581076"/>
            <a:ext cx="2733675" cy="1028700"/>
          </a:xfrm>
          <a:prstGeom prst="rect">
            <a:avLst/>
          </a:prstGeom>
          <a:noFill/>
        </p:spPr>
        <p:txBody>
          <a:bodyPr wrap="square" lIns="0" tIns="0" rIns="0" bIns="0" rtlCol="0" anchor="t">
            <a:spAutoFit/>
          </a:bodyPr>
          <a:lstStyle/>
          <a:p>
            <a:pPr marL="0" indent="0" algn="l">
              <a:lnSpc>
                <a:spcPct val="96000"/>
              </a:lnSpc>
              <a:buNone/>
            </a:pPr>
            <a:r>
              <a:rPr lang="zh-CN" altLang="en-US" sz="1125" dirty="0">
                <a:solidFill>
                  <a:srgbClr val="000000"/>
                </a:solidFill>
                <a:latin typeface="SourceHanSansSC-Regular" panose="020B0500000000000000" charset="-122"/>
                <a:ea typeface="SourceHanSansSC-Regular" panose="020B0500000000000000" charset="-122"/>
                <a:cs typeface="SourceHanSansSC-Regular" panose="020B0500000000000000" charset="-122"/>
              </a:rPr>
              <a:t>配合主管部门对资金使用情况进行监督与绩效评价，加强评价结果运用。</a:t>
            </a:r>
            <a:endParaRPr lang="en-US" sz="1125" dirty="0"/>
          </a:p>
        </p:txBody>
      </p:sp>
      <p:sp>
        <p:nvSpPr>
          <p:cNvPr id="12" name="Text 8"/>
          <p:cNvSpPr txBox="1"/>
          <p:nvPr/>
        </p:nvSpPr>
        <p:spPr>
          <a:xfrm>
            <a:off x="3042244" y="3684860"/>
            <a:ext cx="1905000" cy="342900"/>
          </a:xfrm>
          <a:prstGeom prst="rect">
            <a:avLst/>
          </a:prstGeom>
          <a:noFill/>
        </p:spPr>
        <p:txBody>
          <a:bodyPr wrap="square" lIns="0" tIns="0" rIns="0" bIns="0" rtlCol="0" anchor="t">
            <a:spAutoFit/>
          </a:bodyPr>
          <a:lstStyle/>
          <a:p>
            <a:pPr marL="0" indent="0" algn="ctr">
              <a:lnSpc>
                <a:spcPct val="96000"/>
              </a:lnSpc>
              <a:buNone/>
            </a:pPr>
            <a:r>
              <a:rPr lang="en-US" sz="2250" dirty="0">
                <a:solidFill>
                  <a:srgbClr val="C9C9C9"/>
                </a:solidFill>
                <a:latin typeface="SourceHanSansSC-Regular" panose="020B0500000000000000" charset="-122"/>
                <a:ea typeface="SourceHanSansSC-Regular" panose="020B0500000000000000" charset="-122"/>
                <a:cs typeface="SourceHanSansSC-Regular" panose="020B0500000000000000" charset="-122"/>
              </a:rPr>
              <a:t>01</a:t>
            </a:r>
            <a:endParaRPr lang="en-US" sz="2250" dirty="0"/>
          </a:p>
        </p:txBody>
      </p:sp>
      <p:sp>
        <p:nvSpPr>
          <p:cNvPr id="13" name="Text 9"/>
          <p:cNvSpPr txBox="1"/>
          <p:nvPr/>
        </p:nvSpPr>
        <p:spPr>
          <a:xfrm>
            <a:off x="7075822" y="3684860"/>
            <a:ext cx="1905000" cy="342900"/>
          </a:xfrm>
          <a:prstGeom prst="rect">
            <a:avLst/>
          </a:prstGeom>
          <a:noFill/>
        </p:spPr>
        <p:txBody>
          <a:bodyPr wrap="square" lIns="0" tIns="0" rIns="0" bIns="0" rtlCol="0" anchor="t">
            <a:spAutoFit/>
          </a:bodyPr>
          <a:lstStyle/>
          <a:p>
            <a:pPr marL="0" indent="0" algn="ctr">
              <a:lnSpc>
                <a:spcPct val="96000"/>
              </a:lnSpc>
              <a:buNone/>
            </a:pPr>
            <a:r>
              <a:rPr lang="en-US" sz="2250" dirty="0">
                <a:solidFill>
                  <a:srgbClr val="C9C9C9"/>
                </a:solidFill>
                <a:latin typeface="SourceHanSansSC-Regular" panose="020B0500000000000000" charset="-122"/>
                <a:ea typeface="SourceHanSansSC-Regular" panose="020B0500000000000000" charset="-122"/>
                <a:cs typeface="SourceHanSansSC-Regular" panose="020B0500000000000000" charset="-122"/>
              </a:rPr>
              <a:t>02</a:t>
            </a:r>
            <a:endParaRPr lang="en-US" sz="2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各镇人民政府职责</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760299" y="1371163"/>
            <a:ext cx="3811701" cy="3391823"/>
          </a:xfrm>
          <a:custGeom>
            <a:avLst/>
            <a:gdLst/>
            <a:ahLst/>
            <a:cxnLst/>
            <a:rect l="l" t="t" r="r" b="b"/>
            <a:pathLst>
              <a:path w="3811701" h="3391823">
                <a:moveTo>
                  <a:pt x="0" y="0"/>
                </a:moveTo>
                <a:lnTo>
                  <a:pt x="3811701" y="0"/>
                </a:lnTo>
                <a:lnTo>
                  <a:pt x="3811701" y="3391823"/>
                </a:lnTo>
                <a:lnTo>
                  <a:pt x="0" y="3391823"/>
                </a:lnTo>
                <a:close/>
              </a:path>
            </a:pathLst>
          </a:custGeom>
          <a:solidFill>
            <a:srgbClr val="F01E19"/>
          </a:solidFill>
        </p:spPr>
      </p:sp>
      <p:sp>
        <p:nvSpPr>
          <p:cNvPr id="7" name="Shape 3"/>
          <p:cNvSpPr/>
          <p:nvPr/>
        </p:nvSpPr>
        <p:spPr>
          <a:xfrm>
            <a:off x="4572000" y="1371163"/>
            <a:ext cx="3811701" cy="3391823"/>
          </a:xfrm>
          <a:custGeom>
            <a:avLst/>
            <a:gdLst/>
            <a:ahLst/>
            <a:cxnLst/>
            <a:rect l="l" t="t" r="r" b="b"/>
            <a:pathLst>
              <a:path w="3811701" h="3391823">
                <a:moveTo>
                  <a:pt x="0" y="0"/>
                </a:moveTo>
                <a:lnTo>
                  <a:pt x="3811701" y="0"/>
                </a:lnTo>
                <a:lnTo>
                  <a:pt x="3811701" y="3391823"/>
                </a:lnTo>
                <a:lnTo>
                  <a:pt x="0" y="3391823"/>
                </a:lnTo>
                <a:close/>
              </a:path>
            </a:pathLst>
          </a:custGeom>
          <a:noFill/>
          <a:ln w="28575">
            <a:solidFill>
              <a:srgbClr val="F01E19"/>
            </a:solidFill>
            <a:prstDash val="solid"/>
          </a:ln>
        </p:spPr>
      </p:sp>
      <p:sp>
        <p:nvSpPr>
          <p:cNvPr id="8" name="Shape 4"/>
          <p:cNvSpPr/>
          <p:nvPr/>
        </p:nvSpPr>
        <p:spPr>
          <a:xfrm>
            <a:off x="1065378" y="1692631"/>
            <a:ext cx="426438" cy="426438"/>
          </a:xfrm>
          <a:custGeom>
            <a:avLst/>
            <a:gdLst/>
            <a:ahLst/>
            <a:cxnLst/>
            <a:rect l="l" t="t" r="r" b="b"/>
            <a:pathLst>
              <a:path w="426438" h="426438">
                <a:moveTo>
                  <a:pt x="213219" y="0"/>
                </a:moveTo>
                <a:cubicBezTo>
                  <a:pt x="330898" y="0"/>
                  <a:pt x="426438" y="95540"/>
                  <a:pt x="426438" y="213219"/>
                </a:cubicBezTo>
                <a:cubicBezTo>
                  <a:pt x="426438" y="330898"/>
                  <a:pt x="330898" y="426438"/>
                  <a:pt x="213219" y="426438"/>
                </a:cubicBezTo>
                <a:cubicBezTo>
                  <a:pt x="95540" y="426438"/>
                  <a:pt x="0" y="330898"/>
                  <a:pt x="0" y="213219"/>
                </a:cubicBezTo>
                <a:cubicBezTo>
                  <a:pt x="0" y="95540"/>
                  <a:pt x="95540" y="0"/>
                  <a:pt x="213219" y="0"/>
                </a:cubicBezTo>
                <a:close/>
              </a:path>
            </a:pathLst>
          </a:custGeom>
          <a:solidFill>
            <a:srgbClr val="FFFFFF"/>
          </a:solidFill>
        </p:spPr>
      </p:sp>
      <p:pic>
        <p:nvPicPr>
          <p:cNvPr id="9"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1357" y="1788610"/>
            <a:ext cx="234480" cy="234480"/>
          </a:xfrm>
          <a:prstGeom prst="rect">
            <a:avLst/>
          </a:prstGeom>
        </p:spPr>
      </p:pic>
      <p:sp>
        <p:nvSpPr>
          <p:cNvPr id="10" name="Shape 5"/>
          <p:cNvSpPr/>
          <p:nvPr/>
        </p:nvSpPr>
        <p:spPr>
          <a:xfrm>
            <a:off x="1672354" y="1692631"/>
            <a:ext cx="426438" cy="426438"/>
          </a:xfrm>
          <a:custGeom>
            <a:avLst/>
            <a:gdLst/>
            <a:ahLst/>
            <a:cxnLst/>
            <a:rect l="l" t="t" r="r" b="b"/>
            <a:pathLst>
              <a:path w="426438" h="426438">
                <a:moveTo>
                  <a:pt x="213219" y="0"/>
                </a:moveTo>
                <a:cubicBezTo>
                  <a:pt x="330898" y="0"/>
                  <a:pt x="426438" y="95540"/>
                  <a:pt x="426438" y="213219"/>
                </a:cubicBezTo>
                <a:cubicBezTo>
                  <a:pt x="426438" y="330898"/>
                  <a:pt x="330898" y="426438"/>
                  <a:pt x="213219" y="426438"/>
                </a:cubicBezTo>
                <a:cubicBezTo>
                  <a:pt x="95540" y="426438"/>
                  <a:pt x="0" y="330898"/>
                  <a:pt x="0" y="213219"/>
                </a:cubicBezTo>
                <a:cubicBezTo>
                  <a:pt x="0" y="95540"/>
                  <a:pt x="95540" y="0"/>
                  <a:pt x="213219" y="0"/>
                </a:cubicBezTo>
                <a:close/>
              </a:path>
            </a:pathLst>
          </a:custGeom>
          <a:solidFill>
            <a:srgbClr val="FFFFFF"/>
          </a:solidFill>
        </p:spPr>
      </p:sp>
      <p:sp>
        <p:nvSpPr>
          <p:cNvPr id="11" name="Shape 6"/>
          <p:cNvSpPr/>
          <p:nvPr/>
        </p:nvSpPr>
        <p:spPr>
          <a:xfrm>
            <a:off x="2285890" y="1692631"/>
            <a:ext cx="426438" cy="426438"/>
          </a:xfrm>
          <a:custGeom>
            <a:avLst/>
            <a:gdLst/>
            <a:ahLst/>
            <a:cxnLst/>
            <a:rect l="l" t="t" r="r" b="b"/>
            <a:pathLst>
              <a:path w="426438" h="426438">
                <a:moveTo>
                  <a:pt x="213219" y="0"/>
                </a:moveTo>
                <a:cubicBezTo>
                  <a:pt x="330898" y="0"/>
                  <a:pt x="426438" y="95540"/>
                  <a:pt x="426438" y="213219"/>
                </a:cubicBezTo>
                <a:cubicBezTo>
                  <a:pt x="426438" y="330898"/>
                  <a:pt x="330898" y="426438"/>
                  <a:pt x="213219" y="426438"/>
                </a:cubicBezTo>
                <a:cubicBezTo>
                  <a:pt x="95540" y="426438"/>
                  <a:pt x="0" y="330898"/>
                  <a:pt x="0" y="213219"/>
                </a:cubicBezTo>
                <a:cubicBezTo>
                  <a:pt x="0" y="95540"/>
                  <a:pt x="95540" y="0"/>
                  <a:pt x="213219" y="0"/>
                </a:cubicBezTo>
                <a:close/>
              </a:path>
            </a:pathLst>
          </a:custGeom>
          <a:solidFill>
            <a:srgbClr val="FFFFFF"/>
          </a:solidFill>
        </p:spPr>
      </p:sp>
      <p:pic>
        <p:nvPicPr>
          <p:cNvPr id="12"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51931" y="1776971"/>
            <a:ext cx="267283" cy="267283"/>
          </a:xfrm>
          <a:prstGeom prst="rect">
            <a:avLst/>
          </a:prstGeom>
        </p:spPr>
      </p:pic>
      <p:pic>
        <p:nvPicPr>
          <p:cNvPr id="13"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98270" y="1805012"/>
            <a:ext cx="201677" cy="201677"/>
          </a:xfrm>
          <a:prstGeom prst="rect">
            <a:avLst/>
          </a:prstGeom>
        </p:spPr>
      </p:pic>
      <p:sp>
        <p:nvSpPr>
          <p:cNvPr id="14" name="Text 7"/>
          <p:cNvSpPr txBox="1"/>
          <p:nvPr/>
        </p:nvSpPr>
        <p:spPr>
          <a:xfrm>
            <a:off x="1065378" y="2334014"/>
            <a:ext cx="3162300" cy="316317"/>
          </a:xfrm>
          <a:prstGeom prst="rect">
            <a:avLst/>
          </a:prstGeom>
          <a:noFill/>
        </p:spPr>
        <p:txBody>
          <a:bodyPr wrap="square" lIns="0" tIns="0" rIns="0" bIns="0" rtlCol="0" anchor="ctr">
            <a:spAutoFit/>
          </a:bodyPr>
          <a:lstStyle/>
          <a:p>
            <a:pPr marL="0" indent="0" algn="l">
              <a:buNone/>
            </a:pPr>
            <a:r>
              <a:rPr lang="zh-CN" altLang="en-US" sz="1350" dirty="0">
                <a:solidFill>
                  <a:srgbClr val="FFFFFF"/>
                </a:solidFill>
                <a:latin typeface="SourceHanSansSC-Regular" panose="020B0500000000000000" charset="-122"/>
                <a:ea typeface="SourceHanSansSC-Regular" panose="020B0500000000000000" charset="-122"/>
                <a:cs typeface="SourceHanSansSC-Regular" panose="020B0500000000000000" charset="-122"/>
              </a:rPr>
              <a:t>项目实施</a:t>
            </a:r>
            <a:endParaRPr lang="en-US" sz="1350" dirty="0"/>
          </a:p>
        </p:txBody>
      </p:sp>
      <p:sp>
        <p:nvSpPr>
          <p:cNvPr id="15" name="Text 8"/>
          <p:cNvSpPr txBox="1"/>
          <p:nvPr/>
        </p:nvSpPr>
        <p:spPr>
          <a:xfrm>
            <a:off x="1065378" y="2712049"/>
            <a:ext cx="3176588" cy="295275"/>
          </a:xfrm>
          <a:prstGeom prst="rect">
            <a:avLst/>
          </a:prstGeom>
          <a:noFill/>
        </p:spPr>
        <p:txBody>
          <a:bodyPr wrap="square" lIns="0" tIns="0" rIns="0" bIns="0" rtlCol="0" anchor="t">
            <a:spAutoFit/>
          </a:bodyPr>
          <a:lstStyle/>
          <a:p>
            <a:pPr marL="0" indent="0" algn="l">
              <a:lnSpc>
                <a:spcPct val="104000"/>
              </a:lnSpc>
              <a:buNone/>
            </a:pPr>
            <a:r>
              <a:rPr lang="zh-CN" altLang="en-US" sz="900" dirty="0">
                <a:solidFill>
                  <a:srgbClr val="FFFFFF"/>
                </a:solidFill>
                <a:latin typeface="SourceHanSansSC-Regular" panose="020B0500000000000000" charset="-122"/>
                <a:ea typeface="SourceHanSansSC-Regular" panose="020B0500000000000000" charset="-122"/>
                <a:cs typeface="SourceHanSansSC-Regular" panose="020B0500000000000000" charset="-122"/>
              </a:rPr>
              <a:t>作为公共体育健身设施新建改建的实施主体，负责项目的具体申报、组织实施和绩效评价。</a:t>
            </a:r>
            <a:endParaRPr lang="en-US" sz="900" dirty="0"/>
          </a:p>
        </p:txBody>
      </p:sp>
      <p:sp>
        <p:nvSpPr>
          <p:cNvPr id="16" name="Shape 9"/>
          <p:cNvSpPr/>
          <p:nvPr/>
        </p:nvSpPr>
        <p:spPr>
          <a:xfrm>
            <a:off x="4901960" y="1692631"/>
            <a:ext cx="426438" cy="426438"/>
          </a:xfrm>
          <a:custGeom>
            <a:avLst/>
            <a:gdLst/>
            <a:ahLst/>
            <a:cxnLst/>
            <a:rect l="l" t="t" r="r" b="b"/>
            <a:pathLst>
              <a:path w="426438" h="426438">
                <a:moveTo>
                  <a:pt x="213219" y="0"/>
                </a:moveTo>
                <a:cubicBezTo>
                  <a:pt x="330898" y="0"/>
                  <a:pt x="426438" y="95540"/>
                  <a:pt x="426438" y="213219"/>
                </a:cubicBezTo>
                <a:cubicBezTo>
                  <a:pt x="426438" y="330898"/>
                  <a:pt x="330898" y="426438"/>
                  <a:pt x="213219" y="426438"/>
                </a:cubicBezTo>
                <a:cubicBezTo>
                  <a:pt x="95540" y="426438"/>
                  <a:pt x="0" y="330898"/>
                  <a:pt x="0" y="213219"/>
                </a:cubicBezTo>
                <a:cubicBezTo>
                  <a:pt x="0" y="95540"/>
                  <a:pt x="95540" y="0"/>
                  <a:pt x="213219" y="0"/>
                </a:cubicBezTo>
                <a:close/>
              </a:path>
            </a:pathLst>
          </a:custGeom>
          <a:solidFill>
            <a:srgbClr val="F01E19"/>
          </a:solidFill>
        </p:spPr>
      </p:sp>
      <p:sp>
        <p:nvSpPr>
          <p:cNvPr id="17" name="Shape 10"/>
          <p:cNvSpPr/>
          <p:nvPr/>
        </p:nvSpPr>
        <p:spPr>
          <a:xfrm>
            <a:off x="5508936" y="1692631"/>
            <a:ext cx="426438" cy="426438"/>
          </a:xfrm>
          <a:custGeom>
            <a:avLst/>
            <a:gdLst/>
            <a:ahLst/>
            <a:cxnLst/>
            <a:rect l="l" t="t" r="r" b="b"/>
            <a:pathLst>
              <a:path w="426438" h="426438">
                <a:moveTo>
                  <a:pt x="213219" y="0"/>
                </a:moveTo>
                <a:cubicBezTo>
                  <a:pt x="330898" y="0"/>
                  <a:pt x="426438" y="95540"/>
                  <a:pt x="426438" y="213219"/>
                </a:cubicBezTo>
                <a:cubicBezTo>
                  <a:pt x="426438" y="330898"/>
                  <a:pt x="330898" y="426438"/>
                  <a:pt x="213219" y="426438"/>
                </a:cubicBezTo>
                <a:cubicBezTo>
                  <a:pt x="95540" y="426438"/>
                  <a:pt x="0" y="330898"/>
                  <a:pt x="0" y="213219"/>
                </a:cubicBezTo>
                <a:cubicBezTo>
                  <a:pt x="0" y="95540"/>
                  <a:pt x="95540" y="0"/>
                  <a:pt x="213219" y="0"/>
                </a:cubicBezTo>
                <a:close/>
              </a:path>
            </a:pathLst>
          </a:custGeom>
          <a:solidFill>
            <a:srgbClr val="F01E19"/>
          </a:solidFill>
        </p:spPr>
      </p:sp>
      <p:sp>
        <p:nvSpPr>
          <p:cNvPr id="18" name="Shape 11"/>
          <p:cNvSpPr/>
          <p:nvPr/>
        </p:nvSpPr>
        <p:spPr>
          <a:xfrm>
            <a:off x="6122472" y="1692631"/>
            <a:ext cx="426438" cy="426438"/>
          </a:xfrm>
          <a:custGeom>
            <a:avLst/>
            <a:gdLst/>
            <a:ahLst/>
            <a:cxnLst/>
            <a:rect l="l" t="t" r="r" b="b"/>
            <a:pathLst>
              <a:path w="426438" h="426438">
                <a:moveTo>
                  <a:pt x="213219" y="0"/>
                </a:moveTo>
                <a:cubicBezTo>
                  <a:pt x="330898" y="0"/>
                  <a:pt x="426438" y="95540"/>
                  <a:pt x="426438" y="213219"/>
                </a:cubicBezTo>
                <a:cubicBezTo>
                  <a:pt x="426438" y="330898"/>
                  <a:pt x="330898" y="426438"/>
                  <a:pt x="213219" y="426438"/>
                </a:cubicBezTo>
                <a:cubicBezTo>
                  <a:pt x="95540" y="426438"/>
                  <a:pt x="0" y="330898"/>
                  <a:pt x="0" y="213219"/>
                </a:cubicBezTo>
                <a:cubicBezTo>
                  <a:pt x="0" y="95540"/>
                  <a:pt x="95540" y="0"/>
                  <a:pt x="213219" y="0"/>
                </a:cubicBezTo>
                <a:close/>
              </a:path>
            </a:pathLst>
          </a:custGeom>
          <a:solidFill>
            <a:srgbClr val="F01E19"/>
          </a:solidFill>
        </p:spPr>
      </p:sp>
      <p:pic>
        <p:nvPicPr>
          <p:cNvPr id="19"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97939" y="1788610"/>
            <a:ext cx="234480" cy="234480"/>
          </a:xfrm>
          <a:prstGeom prst="rect">
            <a:avLst/>
          </a:prstGeom>
        </p:spPr>
      </p:pic>
      <p:pic>
        <p:nvPicPr>
          <p:cNvPr id="20" name="Image 6"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598354" y="1782050"/>
            <a:ext cx="247601" cy="247601"/>
          </a:xfrm>
          <a:prstGeom prst="rect">
            <a:avLst/>
          </a:prstGeom>
        </p:spPr>
      </p:pic>
      <p:pic>
        <p:nvPicPr>
          <p:cNvPr id="21" name="Image 7" descr="preencoded.png"/>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231573" y="1801732"/>
            <a:ext cx="208238" cy="208238"/>
          </a:xfrm>
          <a:prstGeom prst="rect">
            <a:avLst/>
          </a:prstGeom>
        </p:spPr>
      </p:pic>
      <p:sp>
        <p:nvSpPr>
          <p:cNvPr id="22" name="Text 12"/>
          <p:cNvSpPr txBox="1"/>
          <p:nvPr/>
        </p:nvSpPr>
        <p:spPr>
          <a:xfrm>
            <a:off x="4901960" y="2334014"/>
            <a:ext cx="3162300" cy="316317"/>
          </a:xfrm>
          <a:prstGeom prst="rect">
            <a:avLst/>
          </a:prstGeom>
          <a:noFill/>
        </p:spPr>
        <p:txBody>
          <a:bodyPr wrap="square" lIns="0" tIns="0" rIns="0" bIns="0" rtlCol="0" anchor="ctr">
            <a:spAutoFit/>
          </a:bodyPr>
          <a:lstStyle/>
          <a:p>
            <a:pPr marL="0" indent="0" algn="l">
              <a:buNone/>
            </a:pPr>
            <a:r>
              <a:rPr lang="zh-CN" altLang="en-US" sz="1350" dirty="0">
                <a:solidFill>
                  <a:srgbClr val="151515"/>
                </a:solidFill>
                <a:latin typeface="SourceHanSansSC-Regular" panose="020B0500000000000000" charset="-122"/>
                <a:ea typeface="SourceHanSansSC-Regular" panose="020B0500000000000000" charset="-122"/>
                <a:cs typeface="SourceHanSansSC-Regular" panose="020B0500000000000000" charset="-122"/>
              </a:rPr>
              <a:t>资金管理</a:t>
            </a:r>
            <a:endParaRPr lang="en-US" sz="1350" dirty="0"/>
          </a:p>
        </p:txBody>
      </p:sp>
      <p:sp>
        <p:nvSpPr>
          <p:cNvPr id="23" name="Text 13"/>
          <p:cNvSpPr txBox="1"/>
          <p:nvPr/>
        </p:nvSpPr>
        <p:spPr>
          <a:xfrm>
            <a:off x="4901960" y="2712049"/>
            <a:ext cx="3176588" cy="447675"/>
          </a:xfrm>
          <a:prstGeom prst="rect">
            <a:avLst/>
          </a:prstGeom>
          <a:noFill/>
        </p:spPr>
        <p:txBody>
          <a:bodyPr wrap="square" lIns="0" tIns="0" rIns="0" bIns="0" rtlCol="0" anchor="t">
            <a:spAutoFit/>
          </a:bodyPr>
          <a:lstStyle/>
          <a:p>
            <a:pPr marL="0" indent="0" algn="l">
              <a:lnSpc>
                <a:spcPct val="104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按照区体育局每年下发的项目申报表进行项目申报，负责制定具体项目的实施方案，做好资金需求测算，组织项目实施和监督管理。</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tukuppt.com/aippt_uploads/55004950/24/09/23/66f1651d69097.png!/fwfh2/960x960"/>
          <p:cNvPicPr>
            <a:picLocks noChangeAspect="1"/>
          </p:cNvPicPr>
          <p:nvPr/>
        </p:nvPicPr>
        <p:blipFill>
          <a:blip r:embed="rId1"/>
          <a:stretch>
            <a:fillRect/>
          </a:stretch>
        </p:blipFill>
        <p:spPr>
          <a:xfrm>
            <a:off x="0" y="0"/>
            <a:ext cx="9140313" cy="5141426"/>
          </a:xfrm>
          <a:prstGeom prst="rect">
            <a:avLst/>
          </a:prstGeom>
        </p:spPr>
      </p:pic>
      <p:pic>
        <p:nvPicPr>
          <p:cNvPr id="3" name="Image 1" descr="//img.tukuppt.com/aippt_uploads/55004950/24/09/23/66f1659345c47.png"/>
          <p:cNvPicPr>
            <a:picLocks noChangeAspect="1"/>
          </p:cNvPicPr>
          <p:nvPr/>
        </p:nvPicPr>
        <p:blipFill>
          <a:blip r:embed="rId2"/>
          <a:stretch>
            <a:fillRect/>
          </a:stretch>
        </p:blipFill>
        <p:spPr>
          <a:xfrm>
            <a:off x="7320534" y="288774"/>
            <a:ext cx="1458468" cy="635041"/>
          </a:xfrm>
          <a:prstGeom prst="rect">
            <a:avLst/>
          </a:prstGeom>
        </p:spPr>
      </p:pic>
      <p:pic>
        <p:nvPicPr>
          <p:cNvPr id="4"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3726" y="1133936"/>
            <a:ext cx="2289073" cy="2289073"/>
          </a:xfrm>
          <a:prstGeom prst="rect">
            <a:avLst/>
          </a:prstGeom>
        </p:spPr>
      </p:pic>
      <p:pic>
        <p:nvPicPr>
          <p:cNvPr id="5" name="Image 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2829" y="1360693"/>
            <a:ext cx="1890866" cy="1835560"/>
          </a:xfrm>
          <a:prstGeom prst="rect">
            <a:avLst/>
          </a:prstGeom>
        </p:spPr>
      </p:pic>
      <p:pic>
        <p:nvPicPr>
          <p:cNvPr id="6" name="Image 4"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5400000">
            <a:off x="763007" y="237826"/>
            <a:ext cx="319487" cy="838200"/>
          </a:xfrm>
          <a:prstGeom prst="rect">
            <a:avLst/>
          </a:prstGeom>
        </p:spPr>
      </p:pic>
      <p:pic>
        <p:nvPicPr>
          <p:cNvPr id="7" name="Image 5"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5400000">
            <a:off x="8100146" y="2801303"/>
            <a:ext cx="319487" cy="923925"/>
          </a:xfrm>
          <a:prstGeom prst="rect">
            <a:avLst/>
          </a:prstGeom>
        </p:spPr>
      </p:pic>
      <p:sp>
        <p:nvSpPr>
          <p:cNvPr id="8" name="Text 0"/>
          <p:cNvSpPr txBox="1"/>
          <p:nvPr/>
        </p:nvSpPr>
        <p:spPr>
          <a:xfrm>
            <a:off x="4364185" y="1145919"/>
            <a:ext cx="1971675" cy="600075"/>
          </a:xfrm>
          <a:prstGeom prst="rect">
            <a:avLst/>
          </a:prstGeom>
          <a:noFill/>
        </p:spPr>
        <p:txBody>
          <a:bodyPr wrap="square" lIns="0" tIns="0" rIns="0" bIns="0" rtlCol="0" anchor="t">
            <a:spAutoFit/>
          </a:bodyPr>
          <a:lstStyle/>
          <a:p>
            <a:pPr marL="0" indent="0" algn="ctr">
              <a:lnSpc>
                <a:spcPct val="96000"/>
              </a:lnSpc>
              <a:buNone/>
            </a:pPr>
            <a:r>
              <a:rPr lang="en-GB" altLang="en-US" sz="3940" b="1" kern="0" spc="188" dirty="0">
                <a:solidFill>
                  <a:srgbClr val="2A2A2A"/>
                </a:solidFill>
                <a:latin typeface="SourceHanSansSC-Heavy" panose="020B0A00000000000000" charset="-122"/>
                <a:ea typeface="SourceHanSansSC-Heavy" panose="020B0A00000000000000" charset="-122"/>
                <a:cs typeface="SourceHanSansSC-Heavy" panose="020B0A00000000000000" charset="-122"/>
              </a:rPr>
              <a:t>PART.</a:t>
            </a:r>
            <a:endParaRPr lang="en-US" sz="1400" dirty="0"/>
          </a:p>
        </p:txBody>
      </p:sp>
      <p:sp>
        <p:nvSpPr>
          <p:cNvPr id="9" name="Text 1"/>
          <p:cNvSpPr txBox="1"/>
          <p:nvPr/>
        </p:nvSpPr>
        <p:spPr>
          <a:xfrm>
            <a:off x="6130664" y="1086388"/>
            <a:ext cx="957263" cy="685800"/>
          </a:xfrm>
          <a:prstGeom prst="rect">
            <a:avLst/>
          </a:prstGeom>
          <a:noFill/>
        </p:spPr>
        <p:txBody>
          <a:bodyPr wrap="square" lIns="0" tIns="0" rIns="0" bIns="0" rtlCol="0" anchor="t">
            <a:spAutoFit/>
          </a:bodyPr>
          <a:lstStyle/>
          <a:p>
            <a:pPr marL="0" indent="0" algn="ctr">
              <a:lnSpc>
                <a:spcPct val="96000"/>
              </a:lnSpc>
              <a:buNone/>
            </a:pPr>
            <a:r>
              <a:rPr lang="en-US" sz="4500" b="1" kern="0" spc="413" dirty="0">
                <a:solidFill>
                  <a:srgbClr val="F01E19"/>
                </a:solidFill>
                <a:latin typeface="SourceHanSansSC-Heavy" panose="020B0A00000000000000" charset="-122"/>
                <a:ea typeface="SourceHanSansSC-Heavy" panose="020B0A00000000000000" charset="-122"/>
                <a:cs typeface="SourceHanSansSC-Heavy" panose="020B0A00000000000000" charset="-122"/>
              </a:rPr>
              <a:t>04</a:t>
            </a:r>
            <a:endParaRPr lang="en-US" sz="4500" dirty="0"/>
          </a:p>
        </p:txBody>
      </p:sp>
      <p:sp>
        <p:nvSpPr>
          <p:cNvPr id="10" name="Text 2"/>
          <p:cNvSpPr txBox="1"/>
          <p:nvPr/>
        </p:nvSpPr>
        <p:spPr>
          <a:xfrm>
            <a:off x="4102662" y="1407698"/>
            <a:ext cx="3617119" cy="2444882"/>
          </a:xfrm>
          <a:prstGeom prst="rect">
            <a:avLst/>
          </a:prstGeom>
          <a:noFill/>
        </p:spPr>
        <p:txBody>
          <a:bodyPr wrap="square" lIns="0" tIns="0" rIns="0" bIns="0" rtlCol="0" anchor="ctr">
            <a:spAutoFit/>
          </a:bodyPr>
          <a:lstStyle/>
          <a:p>
            <a:pPr marL="0" indent="0" algn="ctr">
              <a:buNone/>
            </a:pPr>
            <a:r>
              <a:rPr lang="zh-CN" altLang="en-US" sz="4500" dirty="0">
                <a:solidFill>
                  <a:srgbClr val="000000"/>
                </a:solidFill>
                <a:latin typeface="SourceHanSerifCN-Heavy" panose="02020900000000000000" charset="-122"/>
                <a:ea typeface="SourceHanSerifCN-Heavy" panose="02020900000000000000" charset="-122"/>
                <a:cs typeface="SourceHanSerifCN-Heavy" panose="02020900000000000000" charset="-122"/>
              </a:rPr>
              <a:t>执行程序与监督</a:t>
            </a:r>
            <a:endParaRPr lang="en-US" sz="4500" dirty="0"/>
          </a:p>
        </p:txBody>
      </p:sp>
      <p:pic>
        <p:nvPicPr>
          <p:cNvPr id="11" name="Image 6"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62321" y="1692531"/>
            <a:ext cx="1171882" cy="117188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预算编制及下达流程</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607203" y="784893"/>
            <a:ext cx="1846210" cy="3399894"/>
          </a:xfrm>
          <a:custGeom>
            <a:avLst/>
            <a:gdLst/>
            <a:ahLst/>
            <a:cxnLst/>
            <a:rect l="l" t="t" r="r" b="b"/>
            <a:pathLst>
              <a:path w="1846210" h="3399894">
                <a:moveTo>
                  <a:pt x="230981" y="0"/>
                </a:moveTo>
                <a:lnTo>
                  <a:pt x="1615440" y="0"/>
                </a:lnTo>
                <a:quadBezTo>
                  <a:pt x="1846421" y="0"/>
                  <a:pt x="1846421" y="230981"/>
                </a:quadBezTo>
                <a:lnTo>
                  <a:pt x="1846421" y="3168967"/>
                </a:lnTo>
                <a:quadBezTo>
                  <a:pt x="1846421" y="3399949"/>
                  <a:pt x="1615440" y="3399949"/>
                </a:quadBezTo>
                <a:lnTo>
                  <a:pt x="230981" y="3399949"/>
                </a:lnTo>
                <a:quadBezTo>
                  <a:pt x="0" y="3399949"/>
                  <a:pt x="0" y="3168967"/>
                </a:quadBezTo>
                <a:lnTo>
                  <a:pt x="0" y="230981"/>
                </a:lnTo>
                <a:quadBezTo>
                  <a:pt x="0" y="0"/>
                  <a:pt x="230981" y="0"/>
                </a:quadBezTo>
                <a:close/>
              </a:path>
            </a:pathLst>
          </a:custGeom>
          <a:blipFill rotWithShape="1">
            <a:blip r:embed="rId5"/>
            <a:stretch>
              <a:fillRect l="-114295" r="-114295"/>
            </a:stretch>
          </a:blipFill>
        </p:spPr>
      </p:sp>
      <p:sp>
        <p:nvSpPr>
          <p:cNvPr id="7" name="Shape 3"/>
          <p:cNvSpPr/>
          <p:nvPr/>
        </p:nvSpPr>
        <p:spPr>
          <a:xfrm>
            <a:off x="2634998" y="784893"/>
            <a:ext cx="1846210" cy="3399894"/>
          </a:xfrm>
          <a:custGeom>
            <a:avLst/>
            <a:gdLst/>
            <a:ahLst/>
            <a:cxnLst/>
            <a:rect l="l" t="t" r="r" b="b"/>
            <a:pathLst>
              <a:path w="1846210" h="3399894">
                <a:moveTo>
                  <a:pt x="230981" y="0"/>
                </a:moveTo>
                <a:lnTo>
                  <a:pt x="1615440" y="0"/>
                </a:lnTo>
                <a:quadBezTo>
                  <a:pt x="1846421" y="0"/>
                  <a:pt x="1846421" y="230981"/>
                </a:quadBezTo>
                <a:lnTo>
                  <a:pt x="1846421" y="3168967"/>
                </a:lnTo>
                <a:quadBezTo>
                  <a:pt x="1846421" y="3399949"/>
                  <a:pt x="1615440" y="3399949"/>
                </a:quadBezTo>
                <a:lnTo>
                  <a:pt x="230981" y="3399949"/>
                </a:lnTo>
                <a:quadBezTo>
                  <a:pt x="0" y="3399949"/>
                  <a:pt x="0" y="3168967"/>
                </a:quadBezTo>
                <a:lnTo>
                  <a:pt x="0" y="230981"/>
                </a:lnTo>
                <a:quadBezTo>
                  <a:pt x="0" y="0"/>
                  <a:pt x="230981" y="0"/>
                </a:quadBezTo>
                <a:close/>
              </a:path>
            </a:pathLst>
          </a:custGeom>
          <a:solidFill>
            <a:srgbClr val="F01E19"/>
          </a:solidFill>
        </p:spPr>
      </p:sp>
      <p:sp>
        <p:nvSpPr>
          <p:cNvPr id="8" name="Shape 4"/>
          <p:cNvSpPr/>
          <p:nvPr/>
        </p:nvSpPr>
        <p:spPr>
          <a:xfrm>
            <a:off x="4662792" y="784893"/>
            <a:ext cx="1846210" cy="3399894"/>
          </a:xfrm>
          <a:custGeom>
            <a:avLst/>
            <a:gdLst/>
            <a:ahLst/>
            <a:cxnLst/>
            <a:rect l="l" t="t" r="r" b="b"/>
            <a:pathLst>
              <a:path w="1846210" h="3399894">
                <a:moveTo>
                  <a:pt x="230981" y="0"/>
                </a:moveTo>
                <a:lnTo>
                  <a:pt x="1615440" y="0"/>
                </a:lnTo>
                <a:quadBezTo>
                  <a:pt x="1846421" y="0"/>
                  <a:pt x="1846421" y="230981"/>
                </a:quadBezTo>
                <a:lnTo>
                  <a:pt x="1846421" y="3168967"/>
                </a:lnTo>
                <a:quadBezTo>
                  <a:pt x="1846421" y="3399949"/>
                  <a:pt x="1615440" y="3399949"/>
                </a:quadBezTo>
                <a:lnTo>
                  <a:pt x="230981" y="3399949"/>
                </a:lnTo>
                <a:quadBezTo>
                  <a:pt x="0" y="3399949"/>
                  <a:pt x="0" y="3168967"/>
                </a:quadBezTo>
                <a:lnTo>
                  <a:pt x="0" y="230981"/>
                </a:lnTo>
                <a:quadBezTo>
                  <a:pt x="0" y="0"/>
                  <a:pt x="230981" y="0"/>
                </a:quadBezTo>
                <a:close/>
              </a:path>
            </a:pathLst>
          </a:custGeom>
          <a:blipFill rotWithShape="1">
            <a:blip r:embed="rId6"/>
            <a:stretch>
              <a:fillRect l="-114295" r="-114295"/>
            </a:stretch>
          </a:blipFill>
        </p:spPr>
      </p:sp>
      <p:sp>
        <p:nvSpPr>
          <p:cNvPr id="9" name="Shape 5"/>
          <p:cNvSpPr/>
          <p:nvPr/>
        </p:nvSpPr>
        <p:spPr>
          <a:xfrm>
            <a:off x="6690587" y="784893"/>
            <a:ext cx="1846210" cy="3399894"/>
          </a:xfrm>
          <a:custGeom>
            <a:avLst/>
            <a:gdLst/>
            <a:ahLst/>
            <a:cxnLst/>
            <a:rect l="l" t="t" r="r" b="b"/>
            <a:pathLst>
              <a:path w="1846210" h="3399894">
                <a:moveTo>
                  <a:pt x="230981" y="0"/>
                </a:moveTo>
                <a:lnTo>
                  <a:pt x="1615440" y="0"/>
                </a:lnTo>
                <a:quadBezTo>
                  <a:pt x="1846421" y="0"/>
                  <a:pt x="1846421" y="230981"/>
                </a:quadBezTo>
                <a:lnTo>
                  <a:pt x="1846421" y="3168967"/>
                </a:lnTo>
                <a:quadBezTo>
                  <a:pt x="1846421" y="3399949"/>
                  <a:pt x="1615440" y="3399949"/>
                </a:quadBezTo>
                <a:lnTo>
                  <a:pt x="230981" y="3399949"/>
                </a:lnTo>
                <a:quadBezTo>
                  <a:pt x="0" y="3399949"/>
                  <a:pt x="0" y="3168967"/>
                </a:quadBezTo>
                <a:lnTo>
                  <a:pt x="0" y="230981"/>
                </a:lnTo>
                <a:quadBezTo>
                  <a:pt x="0" y="0"/>
                  <a:pt x="230981" y="0"/>
                </a:quadBezTo>
                <a:close/>
              </a:path>
            </a:pathLst>
          </a:custGeom>
          <a:solidFill>
            <a:srgbClr val="F01E19"/>
          </a:solidFill>
        </p:spPr>
      </p:sp>
      <p:sp>
        <p:nvSpPr>
          <p:cNvPr id="10" name="Text 6"/>
          <p:cNvSpPr txBox="1"/>
          <p:nvPr/>
        </p:nvSpPr>
        <p:spPr>
          <a:xfrm>
            <a:off x="2757585" y="1029753"/>
            <a:ext cx="628650" cy="495300"/>
          </a:xfrm>
          <a:prstGeom prst="rect">
            <a:avLst/>
          </a:prstGeom>
          <a:noFill/>
        </p:spPr>
        <p:txBody>
          <a:bodyPr wrap="square" lIns="0" tIns="0" rIns="0" bIns="0" rtlCol="0" anchor="t">
            <a:spAutoFit/>
          </a:bodyPr>
          <a:lstStyle/>
          <a:p>
            <a:pPr marL="0" indent="0" algn="ctr">
              <a:lnSpc>
                <a:spcPct val="96000"/>
              </a:lnSpc>
              <a:buNone/>
            </a:pPr>
            <a:r>
              <a:rPr lang="en-US" sz="3265" dirty="0">
                <a:solidFill>
                  <a:srgbClr val="FFFFFF"/>
                </a:solidFill>
                <a:latin typeface="AlibabaSans-Heavy"/>
                <a:ea typeface="AlibabaSans-Heavy"/>
                <a:cs typeface="AlibabaSans-Heavy"/>
              </a:rPr>
              <a:t>01</a:t>
            </a:r>
            <a:endParaRPr lang="en-US" sz="2250" dirty="0"/>
          </a:p>
        </p:txBody>
      </p:sp>
      <p:sp>
        <p:nvSpPr>
          <p:cNvPr id="11" name="Shape 7"/>
          <p:cNvSpPr/>
          <p:nvPr/>
        </p:nvSpPr>
        <p:spPr>
          <a:xfrm>
            <a:off x="2854195" y="1619689"/>
            <a:ext cx="647876" cy="0"/>
          </a:xfrm>
          <a:custGeom>
            <a:avLst/>
            <a:gdLst/>
            <a:ahLst/>
            <a:cxnLst/>
            <a:rect l="l" t="t" r="r" b="b"/>
            <a:pathLst>
              <a:path w="647876">
                <a:moveTo>
                  <a:pt x="0" y="0"/>
                </a:moveTo>
                <a:lnTo>
                  <a:pt x="647876" y="0"/>
                </a:lnTo>
              </a:path>
            </a:pathLst>
          </a:custGeom>
          <a:noFill/>
          <a:ln w="23813">
            <a:solidFill>
              <a:srgbClr val="FFFFFF"/>
            </a:solidFill>
            <a:prstDash val="solid"/>
            <a:headEnd type="none"/>
            <a:tailEnd type="none"/>
          </a:ln>
        </p:spPr>
      </p:sp>
      <p:sp>
        <p:nvSpPr>
          <p:cNvPr id="12" name="Text 8"/>
          <p:cNvSpPr txBox="1"/>
          <p:nvPr/>
        </p:nvSpPr>
        <p:spPr>
          <a:xfrm>
            <a:off x="2815593" y="1742390"/>
            <a:ext cx="1488970" cy="405467"/>
          </a:xfrm>
          <a:prstGeom prst="rect">
            <a:avLst/>
          </a:prstGeom>
          <a:noFill/>
        </p:spPr>
        <p:txBody>
          <a:bodyPr wrap="square" lIns="0" tIns="0" rIns="0" bIns="0" rtlCol="0" anchor="ctr">
            <a:spAutoFit/>
          </a:bodyPr>
          <a:lstStyle/>
          <a:p>
            <a:pPr marL="0" indent="0" algn="l">
              <a:buNone/>
            </a:pPr>
            <a:r>
              <a:rPr lang="zh-CN" altLang="en-US" sz="1200" b="1" dirty="0">
                <a:solidFill>
                  <a:srgbClr val="FFFFFF"/>
                </a:solidFill>
                <a:latin typeface="SourceHanSansSC-Regular" panose="020B0500000000000000" charset="-122"/>
                <a:ea typeface="SourceHanSansSC-Regular" panose="020B0500000000000000" charset="-122"/>
                <a:cs typeface="SourceHanSansSC-Regular" panose="020B0500000000000000" charset="-122"/>
              </a:rPr>
              <a:t>项目申报</a:t>
            </a:r>
            <a:endParaRPr lang="en-US" sz="1125" dirty="0"/>
          </a:p>
        </p:txBody>
      </p:sp>
      <p:sp>
        <p:nvSpPr>
          <p:cNvPr id="13" name="Text 9"/>
          <p:cNvSpPr txBox="1"/>
          <p:nvPr/>
        </p:nvSpPr>
        <p:spPr>
          <a:xfrm>
            <a:off x="2769437" y="2274272"/>
            <a:ext cx="1577332" cy="1392727"/>
          </a:xfrm>
          <a:prstGeom prst="rect">
            <a:avLst/>
          </a:prstGeom>
          <a:noFill/>
        </p:spPr>
        <p:txBody>
          <a:bodyPr wrap="square" lIns="0" tIns="0" rIns="0" bIns="0" rtlCol="0" anchor="t">
            <a:spAutoFit/>
          </a:bodyPr>
          <a:lstStyle/>
          <a:p>
            <a:pPr marL="0" indent="0" algn="l">
              <a:buNone/>
            </a:pPr>
            <a:r>
              <a:rPr lang="zh-CN" altLang="en-US" sz="900" dirty="0">
                <a:solidFill>
                  <a:srgbClr val="FFFFFF"/>
                </a:solidFill>
                <a:latin typeface="SourceHanSansSC-Regular" panose="020B0500000000000000" charset="-122"/>
                <a:ea typeface="SourceHanSansSC-Regular" panose="020B0500000000000000" charset="-122"/>
                <a:cs typeface="SourceHanSansSC-Regular" panose="020B0500000000000000" charset="-122"/>
              </a:rPr>
              <a:t>各镇人民政府根据区体育局发布的年度申报表进行项目申报。</a:t>
            </a:r>
            <a:endParaRPr lang="en-US" sz="370" dirty="0"/>
          </a:p>
        </p:txBody>
      </p:sp>
      <p:sp>
        <p:nvSpPr>
          <p:cNvPr id="14" name="Text 10"/>
          <p:cNvSpPr txBox="1"/>
          <p:nvPr/>
        </p:nvSpPr>
        <p:spPr>
          <a:xfrm>
            <a:off x="6809224" y="1029753"/>
            <a:ext cx="628650" cy="495300"/>
          </a:xfrm>
          <a:prstGeom prst="rect">
            <a:avLst/>
          </a:prstGeom>
          <a:noFill/>
        </p:spPr>
        <p:txBody>
          <a:bodyPr wrap="square" lIns="0" tIns="0" rIns="0" bIns="0" rtlCol="0" anchor="t">
            <a:spAutoFit/>
          </a:bodyPr>
          <a:lstStyle/>
          <a:p>
            <a:pPr marL="0" indent="0" algn="ctr">
              <a:lnSpc>
                <a:spcPct val="96000"/>
              </a:lnSpc>
              <a:buNone/>
            </a:pPr>
            <a:r>
              <a:rPr lang="en-US" sz="3265" dirty="0">
                <a:solidFill>
                  <a:srgbClr val="FFFFFF"/>
                </a:solidFill>
                <a:latin typeface="AlibabaSans-Heavy"/>
                <a:ea typeface="AlibabaSans-Heavy"/>
                <a:cs typeface="AlibabaSans-Heavy"/>
              </a:rPr>
              <a:t>02</a:t>
            </a:r>
            <a:endParaRPr lang="en-US" sz="2250" dirty="0"/>
          </a:p>
        </p:txBody>
      </p:sp>
      <p:sp>
        <p:nvSpPr>
          <p:cNvPr id="15" name="Shape 11"/>
          <p:cNvSpPr/>
          <p:nvPr/>
        </p:nvSpPr>
        <p:spPr>
          <a:xfrm>
            <a:off x="6905834" y="1619689"/>
            <a:ext cx="647876" cy="0"/>
          </a:xfrm>
          <a:custGeom>
            <a:avLst/>
            <a:gdLst/>
            <a:ahLst/>
            <a:cxnLst/>
            <a:rect l="l" t="t" r="r" b="b"/>
            <a:pathLst>
              <a:path w="647876">
                <a:moveTo>
                  <a:pt x="0" y="0"/>
                </a:moveTo>
                <a:lnTo>
                  <a:pt x="647876" y="0"/>
                </a:lnTo>
              </a:path>
            </a:pathLst>
          </a:custGeom>
          <a:noFill/>
          <a:ln w="23813">
            <a:solidFill>
              <a:srgbClr val="FFFFFF"/>
            </a:solidFill>
            <a:prstDash val="solid"/>
            <a:headEnd type="none"/>
            <a:tailEnd type="none"/>
          </a:ln>
        </p:spPr>
      </p:sp>
      <p:sp>
        <p:nvSpPr>
          <p:cNvPr id="16" name="Text 12"/>
          <p:cNvSpPr txBox="1"/>
          <p:nvPr/>
        </p:nvSpPr>
        <p:spPr>
          <a:xfrm>
            <a:off x="6867232" y="1742390"/>
            <a:ext cx="1488970" cy="405467"/>
          </a:xfrm>
          <a:prstGeom prst="rect">
            <a:avLst/>
          </a:prstGeom>
          <a:noFill/>
        </p:spPr>
        <p:txBody>
          <a:bodyPr wrap="square" lIns="0" tIns="0" rIns="0" bIns="0" rtlCol="0" anchor="ctr">
            <a:spAutoFit/>
          </a:bodyPr>
          <a:lstStyle/>
          <a:p>
            <a:pPr marL="0" indent="0" algn="l">
              <a:buNone/>
            </a:pPr>
            <a:r>
              <a:rPr lang="zh-CN" altLang="en-US" sz="1200" b="1" dirty="0">
                <a:solidFill>
                  <a:srgbClr val="FFFFFF"/>
                </a:solidFill>
                <a:latin typeface="SourceHanSansSC-Regular" panose="020B0500000000000000" charset="-122"/>
                <a:ea typeface="SourceHanSansSC-Regular" panose="020B0500000000000000" charset="-122"/>
                <a:cs typeface="SourceHanSansSC-Regular" panose="020B0500000000000000" charset="-122"/>
              </a:rPr>
              <a:t>资金分配</a:t>
            </a:r>
            <a:endParaRPr lang="en-US" sz="1125" dirty="0"/>
          </a:p>
        </p:txBody>
      </p:sp>
      <p:sp>
        <p:nvSpPr>
          <p:cNvPr id="17" name="Text 13"/>
          <p:cNvSpPr txBox="1"/>
          <p:nvPr/>
        </p:nvSpPr>
        <p:spPr>
          <a:xfrm>
            <a:off x="6825026" y="2274272"/>
            <a:ext cx="1577332" cy="1392727"/>
          </a:xfrm>
          <a:prstGeom prst="rect">
            <a:avLst/>
          </a:prstGeom>
          <a:noFill/>
        </p:spPr>
        <p:txBody>
          <a:bodyPr wrap="square" lIns="0" tIns="0" rIns="0" bIns="0" rtlCol="0" anchor="t">
            <a:spAutoFit/>
          </a:bodyPr>
          <a:lstStyle/>
          <a:p>
            <a:pPr marL="0" indent="0" algn="l">
              <a:buNone/>
            </a:pPr>
            <a:r>
              <a:rPr lang="zh-CN" altLang="en-US" sz="900" dirty="0">
                <a:solidFill>
                  <a:srgbClr val="FFFFFF"/>
                </a:solidFill>
                <a:latin typeface="SourceHanSansSC-Regular" panose="020B0500000000000000" charset="-122"/>
                <a:ea typeface="SourceHanSansSC-Regular" panose="020B0500000000000000" charset="-122"/>
                <a:cs typeface="SourceHanSansSC-Regular" panose="020B0500000000000000" charset="-122"/>
              </a:rPr>
              <a:t>区体育局组织开展评审并确定入选项目，不同类型项目按不同规定执行，区财政局审核后将镇级补贴资金纳入下一年度转移支付资金预算并下达。</a:t>
            </a:r>
            <a:endParaRPr lang="en-US" sz="370" dirty="0"/>
          </a:p>
        </p:txBody>
      </p:sp>
      <p:pic>
        <p:nvPicPr>
          <p:cNvPr id="18"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09224" y="939859"/>
            <a:ext cx="337545" cy="337545"/>
          </a:xfrm>
          <a:prstGeom prst="rect">
            <a:avLst/>
          </a:prstGeom>
        </p:spPr>
      </p:pic>
      <p:pic>
        <p:nvPicPr>
          <p:cNvPr id="19" name="Image 3" descr="preencoded.png"/>
          <p:cNvPicPr>
            <a:picLocks noChangeAspect="1"/>
          </p:cNvPicPr>
          <p:nvPr/>
        </p:nvPicPr>
        <p:blipFill>
          <a:blip r:embed="rId9">
            <a:extLst>
              <a:ext uri="{96DAC541-7B7A-43D3-8B79-37D633B846F1}">
                <asvg:svgBlip xmlns:asvg="http://schemas.microsoft.com/office/drawing/2016/SVG/main" r:embed="rId8"/>
              </a:ext>
            </a:extLst>
          </a:blip>
          <a:stretch>
            <a:fillRect/>
          </a:stretch>
        </p:blipFill>
        <p:spPr>
          <a:xfrm>
            <a:off x="8064813" y="939859"/>
            <a:ext cx="337545" cy="33754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信息公开要求</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917967" y="664991"/>
            <a:ext cx="7701679" cy="2035686"/>
          </a:xfrm>
          <a:custGeom>
            <a:avLst/>
            <a:gdLst/>
            <a:ahLst/>
            <a:cxnLst/>
            <a:rect l="l" t="t" r="r" b="b"/>
            <a:pathLst>
              <a:path w="7701679" h="2035686">
                <a:moveTo>
                  <a:pt x="0" y="0"/>
                </a:moveTo>
                <a:lnTo>
                  <a:pt x="7701679" y="0"/>
                </a:lnTo>
                <a:lnTo>
                  <a:pt x="7701679" y="2035686"/>
                </a:lnTo>
                <a:lnTo>
                  <a:pt x="0" y="2035686"/>
                </a:lnTo>
                <a:close/>
              </a:path>
            </a:pathLst>
          </a:custGeom>
          <a:solidFill>
            <a:srgbClr val="F01E19"/>
          </a:solidFill>
        </p:spPr>
      </p:sp>
      <p:sp>
        <p:nvSpPr>
          <p:cNvPr id="7" name="Shape 3"/>
          <p:cNvSpPr/>
          <p:nvPr/>
        </p:nvSpPr>
        <p:spPr>
          <a:xfrm>
            <a:off x="1660969" y="1370695"/>
            <a:ext cx="2911031" cy="3107814"/>
          </a:xfrm>
          <a:custGeom>
            <a:avLst/>
            <a:gdLst/>
            <a:ahLst/>
            <a:cxnLst/>
            <a:rect l="l" t="t" r="r" b="b"/>
            <a:pathLst>
              <a:path w="2911031" h="3107814">
                <a:moveTo>
                  <a:pt x="0" y="0"/>
                </a:moveTo>
                <a:lnTo>
                  <a:pt x="2911031" y="0"/>
                </a:lnTo>
                <a:lnTo>
                  <a:pt x="2911031" y="3107814"/>
                </a:lnTo>
                <a:lnTo>
                  <a:pt x="0" y="3107814"/>
                </a:lnTo>
                <a:close/>
              </a:path>
            </a:pathLst>
          </a:custGeom>
          <a:solidFill>
            <a:srgbClr val="FFFFFF"/>
          </a:solidFill>
          <a:effectLst>
            <a:outerShdw blurRad="71438" algn="bl" rotWithShape="0">
              <a:srgbClr val="403E3E">
                <a:alpha val="100000"/>
              </a:srgbClr>
            </a:outerShdw>
          </a:effectLst>
        </p:spPr>
      </p:sp>
      <p:sp>
        <p:nvSpPr>
          <p:cNvPr id="8" name="Shape 4"/>
          <p:cNvSpPr/>
          <p:nvPr/>
        </p:nvSpPr>
        <p:spPr>
          <a:xfrm>
            <a:off x="1660969" y="3297811"/>
            <a:ext cx="2911031" cy="1038200"/>
          </a:xfrm>
          <a:custGeom>
            <a:avLst/>
            <a:gdLst/>
            <a:ahLst/>
            <a:cxnLst/>
            <a:rect l="l" t="t" r="r" b="b"/>
            <a:pathLst>
              <a:path w="2911031" h="1038200">
                <a:moveTo>
                  <a:pt x="0" y="0"/>
                </a:moveTo>
                <a:lnTo>
                  <a:pt x="2911031" y="0"/>
                </a:lnTo>
                <a:lnTo>
                  <a:pt x="2911031" y="1038200"/>
                </a:lnTo>
                <a:lnTo>
                  <a:pt x="0" y="1038200"/>
                </a:lnTo>
                <a:close/>
              </a:path>
            </a:pathLst>
          </a:custGeom>
          <a:solidFill>
            <a:srgbClr val="F01E19"/>
          </a:solidFill>
        </p:spPr>
      </p:sp>
      <p:pic>
        <p:nvPicPr>
          <p:cNvPr id="9"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51820" y="3452247"/>
            <a:ext cx="729328" cy="729328"/>
          </a:xfrm>
          <a:prstGeom prst="rect">
            <a:avLst/>
          </a:prstGeom>
        </p:spPr>
      </p:pic>
      <p:sp>
        <p:nvSpPr>
          <p:cNvPr id="10" name="Text 5"/>
          <p:cNvSpPr txBox="1"/>
          <p:nvPr/>
        </p:nvSpPr>
        <p:spPr>
          <a:xfrm>
            <a:off x="1836139" y="1519979"/>
            <a:ext cx="2560692" cy="426453"/>
          </a:xfrm>
          <a:prstGeom prst="rect">
            <a:avLst/>
          </a:prstGeom>
          <a:noFill/>
        </p:spPr>
        <p:txBody>
          <a:bodyPr wrap="square" lIns="0" tIns="0" rIns="0" bIns="0" rtlCol="0" anchor="ctr">
            <a:spAutoFit/>
          </a:bodyPr>
          <a:lstStyle/>
          <a:p>
            <a:pPr marL="0" indent="0" algn="ctr">
              <a:buNone/>
            </a:pPr>
            <a:r>
              <a:rPr lang="zh-CN" altLang="en-US" sz="1350" b="1" dirty="0">
                <a:solidFill>
                  <a:srgbClr val="1A1A1A"/>
                </a:solidFill>
                <a:latin typeface="SourceHanSansSC-Regular" panose="020B0500000000000000" charset="-122"/>
                <a:ea typeface="SourceHanSansSC-Regular" panose="020B0500000000000000" charset="-122"/>
                <a:cs typeface="SourceHanSansSC-Regular" panose="020B0500000000000000" charset="-122"/>
              </a:rPr>
              <a:t>公开主体</a:t>
            </a:r>
            <a:endParaRPr lang="en-US" sz="1350" dirty="0"/>
          </a:p>
        </p:txBody>
      </p:sp>
      <p:sp>
        <p:nvSpPr>
          <p:cNvPr id="11" name="Text 6"/>
          <p:cNvSpPr txBox="1"/>
          <p:nvPr/>
        </p:nvSpPr>
        <p:spPr>
          <a:xfrm>
            <a:off x="1773653" y="1997475"/>
            <a:ext cx="2719388" cy="276225"/>
          </a:xfrm>
          <a:prstGeom prst="rect">
            <a:avLst/>
          </a:prstGeom>
          <a:noFill/>
        </p:spPr>
        <p:txBody>
          <a:bodyPr wrap="square" lIns="0" tIns="0" rIns="0" bIns="0" rtlCol="0" anchor="t">
            <a:spAutoFit/>
          </a:bodyPr>
          <a:lstStyle/>
          <a:p>
            <a:pPr marL="0" indent="0" algn="ctr">
              <a:lnSpc>
                <a:spcPct val="96000"/>
              </a:lnSpc>
              <a:buNone/>
            </a:pPr>
            <a:r>
              <a:rPr lang="zh-CN" altLang="en-US" sz="900" dirty="0">
                <a:solidFill>
                  <a:srgbClr val="262626"/>
                </a:solidFill>
                <a:latin typeface="SourceHanSansSC-Regular" panose="020B0500000000000000" charset="-122"/>
                <a:ea typeface="SourceHanSansSC-Regular" panose="020B0500000000000000" charset="-122"/>
                <a:cs typeface="SourceHanSansSC-Regular" panose="020B0500000000000000" charset="-122"/>
              </a:rPr>
              <a:t>区体育局、各镇人民政府应当按照国家和本市政府信息公开有关规定，公开青浦区公共体育健身设施新建改建补贴资金使用情况。</a:t>
            </a:r>
            <a:endParaRPr lang="en-US" sz="900" dirty="0"/>
          </a:p>
        </p:txBody>
      </p:sp>
      <p:sp>
        <p:nvSpPr>
          <p:cNvPr id="12" name="Shape 7"/>
          <p:cNvSpPr/>
          <p:nvPr/>
        </p:nvSpPr>
        <p:spPr>
          <a:xfrm>
            <a:off x="4931889" y="1370695"/>
            <a:ext cx="2911031" cy="3107814"/>
          </a:xfrm>
          <a:custGeom>
            <a:avLst/>
            <a:gdLst/>
            <a:ahLst/>
            <a:cxnLst/>
            <a:rect l="l" t="t" r="r" b="b"/>
            <a:pathLst>
              <a:path w="2911031" h="3107814">
                <a:moveTo>
                  <a:pt x="0" y="0"/>
                </a:moveTo>
                <a:lnTo>
                  <a:pt x="2911031" y="0"/>
                </a:lnTo>
                <a:lnTo>
                  <a:pt x="2911031" y="3107814"/>
                </a:lnTo>
                <a:lnTo>
                  <a:pt x="0" y="3107814"/>
                </a:lnTo>
                <a:close/>
              </a:path>
            </a:pathLst>
          </a:custGeom>
          <a:solidFill>
            <a:srgbClr val="FFFFFF"/>
          </a:solidFill>
          <a:effectLst>
            <a:outerShdw blurRad="71438" algn="bl" rotWithShape="0">
              <a:srgbClr val="403E3E">
                <a:alpha val="100000"/>
              </a:srgbClr>
            </a:outerShdw>
          </a:effectLst>
        </p:spPr>
      </p:sp>
      <p:sp>
        <p:nvSpPr>
          <p:cNvPr id="13" name="Shape 8"/>
          <p:cNvSpPr/>
          <p:nvPr/>
        </p:nvSpPr>
        <p:spPr>
          <a:xfrm>
            <a:off x="4931889" y="3297811"/>
            <a:ext cx="2911031" cy="1038200"/>
          </a:xfrm>
          <a:custGeom>
            <a:avLst/>
            <a:gdLst/>
            <a:ahLst/>
            <a:cxnLst/>
            <a:rect l="l" t="t" r="r" b="b"/>
            <a:pathLst>
              <a:path w="2911031" h="1038200">
                <a:moveTo>
                  <a:pt x="0" y="0"/>
                </a:moveTo>
                <a:lnTo>
                  <a:pt x="2911031" y="0"/>
                </a:lnTo>
                <a:lnTo>
                  <a:pt x="2911031" y="1038200"/>
                </a:lnTo>
                <a:lnTo>
                  <a:pt x="0" y="1038200"/>
                </a:lnTo>
                <a:close/>
              </a:path>
            </a:pathLst>
          </a:custGeom>
          <a:solidFill>
            <a:srgbClr val="F01E19"/>
          </a:solidFill>
        </p:spPr>
      </p:sp>
      <p:pic>
        <p:nvPicPr>
          <p:cNvPr id="14"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60545" y="3455640"/>
            <a:ext cx="722543" cy="722543"/>
          </a:xfrm>
          <a:prstGeom prst="rect">
            <a:avLst/>
          </a:prstGeom>
        </p:spPr>
      </p:pic>
      <p:sp>
        <p:nvSpPr>
          <p:cNvPr id="15" name="Text 9"/>
          <p:cNvSpPr txBox="1"/>
          <p:nvPr/>
        </p:nvSpPr>
        <p:spPr>
          <a:xfrm>
            <a:off x="5107059" y="1519979"/>
            <a:ext cx="2560692" cy="426453"/>
          </a:xfrm>
          <a:prstGeom prst="rect">
            <a:avLst/>
          </a:prstGeom>
          <a:noFill/>
        </p:spPr>
        <p:txBody>
          <a:bodyPr wrap="square" lIns="0" tIns="0" rIns="0" bIns="0" rtlCol="0" anchor="ctr">
            <a:spAutoFit/>
          </a:bodyPr>
          <a:lstStyle/>
          <a:p>
            <a:pPr marL="0" indent="0" algn="ctr">
              <a:buNone/>
            </a:pPr>
            <a:r>
              <a:rPr lang="zh-CN" altLang="en-US" sz="1350" b="1" dirty="0">
                <a:solidFill>
                  <a:srgbClr val="1A1A1A"/>
                </a:solidFill>
                <a:latin typeface="SourceHanSansSC-Regular" panose="020B0500000000000000" charset="-122"/>
                <a:ea typeface="SourceHanSansSC-Regular" panose="020B0500000000000000" charset="-122"/>
                <a:cs typeface="SourceHanSansSC-Regular" panose="020B0500000000000000" charset="-122"/>
              </a:rPr>
              <a:t>监督意义</a:t>
            </a:r>
            <a:endParaRPr lang="en-US" sz="1350" dirty="0"/>
          </a:p>
        </p:txBody>
      </p:sp>
      <p:sp>
        <p:nvSpPr>
          <p:cNvPr id="16" name="Text 10"/>
          <p:cNvSpPr txBox="1"/>
          <p:nvPr/>
        </p:nvSpPr>
        <p:spPr>
          <a:xfrm>
            <a:off x="5044573" y="1997475"/>
            <a:ext cx="2719388" cy="276225"/>
          </a:xfrm>
          <a:prstGeom prst="rect">
            <a:avLst/>
          </a:prstGeom>
          <a:noFill/>
        </p:spPr>
        <p:txBody>
          <a:bodyPr wrap="square" lIns="0" tIns="0" rIns="0" bIns="0" rtlCol="0" anchor="t">
            <a:spAutoFit/>
          </a:bodyPr>
          <a:lstStyle/>
          <a:p>
            <a:pPr marL="0" indent="0" algn="ctr">
              <a:lnSpc>
                <a:spcPct val="96000"/>
              </a:lnSpc>
              <a:buNone/>
            </a:pPr>
            <a:r>
              <a:rPr lang="zh-CN" altLang="en-US" sz="900" dirty="0">
                <a:solidFill>
                  <a:srgbClr val="262626"/>
                </a:solidFill>
                <a:latin typeface="SourceHanSansSC-Regular" panose="020B0500000000000000" charset="-122"/>
                <a:ea typeface="SourceHanSansSC-Regular" panose="020B0500000000000000" charset="-122"/>
                <a:cs typeface="SourceHanSansSC-Regular" panose="020B0500000000000000" charset="-122"/>
              </a:rPr>
              <a:t>接受社会监督，能提高资金使用的透明度，确保资金合理、合规使用。</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监督检查措施</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924980" y="1338117"/>
            <a:ext cx="2768568" cy="2676719"/>
          </a:xfrm>
          <a:custGeom>
            <a:avLst/>
            <a:gdLst/>
            <a:ahLst/>
            <a:cxnLst/>
            <a:rect l="l" t="t" r="r" b="b"/>
            <a:pathLst>
              <a:path w="2768568" h="2676719">
                <a:moveTo>
                  <a:pt x="334804" y="0"/>
                </a:moveTo>
                <a:lnTo>
                  <a:pt x="2434114" y="0"/>
                </a:lnTo>
                <a:quadBezTo>
                  <a:pt x="2768441" y="0"/>
                  <a:pt x="2768441" y="334804"/>
                </a:quadBezTo>
                <a:lnTo>
                  <a:pt x="2768441" y="2342198"/>
                </a:lnTo>
                <a:quadBezTo>
                  <a:pt x="2768441" y="2676525"/>
                  <a:pt x="2434114" y="2676525"/>
                </a:quadBezTo>
                <a:lnTo>
                  <a:pt x="334804" y="2676525"/>
                </a:lnTo>
                <a:quadBezTo>
                  <a:pt x="0" y="2676525"/>
                  <a:pt x="0" y="2342198"/>
                </a:quadBezTo>
                <a:lnTo>
                  <a:pt x="0" y="334804"/>
                </a:lnTo>
                <a:quadBezTo>
                  <a:pt x="0" y="0"/>
                  <a:pt x="334804" y="0"/>
                </a:quadBezTo>
                <a:close/>
              </a:path>
            </a:pathLst>
          </a:custGeom>
          <a:noFill/>
          <a:ln w="19050">
            <a:solidFill>
              <a:srgbClr val="F01E19"/>
            </a:solidFill>
            <a:prstDash val="sysDash"/>
          </a:ln>
        </p:spPr>
      </p:sp>
      <p:sp>
        <p:nvSpPr>
          <p:cNvPr id="7" name="Shape 3"/>
          <p:cNvSpPr/>
          <p:nvPr/>
        </p:nvSpPr>
        <p:spPr>
          <a:xfrm rot="499152">
            <a:off x="3510347" y="2265298"/>
            <a:ext cx="1456450" cy="2374932"/>
          </a:xfrm>
          <a:custGeom>
            <a:avLst/>
            <a:gdLst/>
            <a:ahLst/>
            <a:cxnLst/>
            <a:rect l="l" t="t" r="r" b="b"/>
            <a:pathLst>
              <a:path w="1456450" h="2374932">
                <a:moveTo>
                  <a:pt x="728225" y="0"/>
                </a:moveTo>
                <a:lnTo>
                  <a:pt x="0" y="2374932"/>
                </a:lnTo>
                <a:lnTo>
                  <a:pt x="1456450" y="2374932"/>
                </a:lnTo>
                <a:lnTo>
                  <a:pt x="728225" y="0"/>
                </a:lnTo>
                <a:close/>
              </a:path>
            </a:pathLst>
          </a:custGeom>
          <a:gradFill>
            <a:gsLst>
              <a:gs pos="0">
                <a:srgbClr val="9B9B9B">
                  <a:alpha val="100000"/>
                </a:srgbClr>
              </a:gs>
              <a:gs pos="100000">
                <a:srgbClr val="E6E6E6">
                  <a:alpha val="100000"/>
                </a:srgbClr>
              </a:gs>
            </a:gsLst>
            <a:lin ang="120000" scaled="1"/>
          </a:gradFill>
        </p:spPr>
      </p:sp>
      <p:sp>
        <p:nvSpPr>
          <p:cNvPr id="8" name="Shape 4"/>
          <p:cNvSpPr/>
          <p:nvPr/>
        </p:nvSpPr>
        <p:spPr>
          <a:xfrm rot="-1195131">
            <a:off x="4369294" y="2185263"/>
            <a:ext cx="951285" cy="2459356"/>
          </a:xfrm>
          <a:custGeom>
            <a:avLst/>
            <a:gdLst/>
            <a:ahLst/>
            <a:cxnLst/>
            <a:rect l="l" t="t" r="r" b="b"/>
            <a:pathLst>
              <a:path w="951285" h="2459356">
                <a:moveTo>
                  <a:pt x="475643" y="0"/>
                </a:moveTo>
                <a:lnTo>
                  <a:pt x="0" y="2459356"/>
                </a:lnTo>
                <a:lnTo>
                  <a:pt x="951285" y="2459356"/>
                </a:lnTo>
                <a:lnTo>
                  <a:pt x="475643" y="0"/>
                </a:lnTo>
                <a:close/>
              </a:path>
            </a:pathLst>
          </a:custGeom>
          <a:gradFill>
            <a:gsLst>
              <a:gs pos="0">
                <a:srgbClr val="E6E6E6">
                  <a:alpha val="100000"/>
                </a:srgbClr>
              </a:gs>
              <a:gs pos="100000">
                <a:srgbClr val="9B9B9B">
                  <a:alpha val="100000"/>
                </a:srgbClr>
              </a:gs>
            </a:gsLst>
            <a:lin ang="2640000" scaled="1"/>
          </a:gradFill>
        </p:spPr>
      </p:sp>
      <p:sp>
        <p:nvSpPr>
          <p:cNvPr id="9" name="Shape 5"/>
          <p:cNvSpPr/>
          <p:nvPr/>
        </p:nvSpPr>
        <p:spPr>
          <a:xfrm>
            <a:off x="5450452" y="1809783"/>
            <a:ext cx="2768568" cy="2676719"/>
          </a:xfrm>
          <a:custGeom>
            <a:avLst/>
            <a:gdLst/>
            <a:ahLst/>
            <a:cxnLst/>
            <a:rect l="l" t="t" r="r" b="b"/>
            <a:pathLst>
              <a:path w="2768568" h="2676719">
                <a:moveTo>
                  <a:pt x="334804" y="0"/>
                </a:moveTo>
                <a:lnTo>
                  <a:pt x="2434114" y="0"/>
                </a:lnTo>
                <a:quadBezTo>
                  <a:pt x="2768441" y="0"/>
                  <a:pt x="2768441" y="334804"/>
                </a:quadBezTo>
                <a:lnTo>
                  <a:pt x="2768441" y="2342198"/>
                </a:lnTo>
                <a:quadBezTo>
                  <a:pt x="2768441" y="2676525"/>
                  <a:pt x="2434114" y="2676525"/>
                </a:quadBezTo>
                <a:lnTo>
                  <a:pt x="334804" y="2676525"/>
                </a:lnTo>
                <a:quadBezTo>
                  <a:pt x="0" y="2676525"/>
                  <a:pt x="0" y="2342198"/>
                </a:quadBezTo>
                <a:lnTo>
                  <a:pt x="0" y="334804"/>
                </a:lnTo>
                <a:quadBezTo>
                  <a:pt x="0" y="0"/>
                  <a:pt x="334804" y="0"/>
                </a:quadBezTo>
                <a:close/>
              </a:path>
            </a:pathLst>
          </a:custGeom>
          <a:solidFill>
            <a:srgbClr val="FF322D"/>
          </a:solidFill>
        </p:spPr>
      </p:sp>
      <p:sp>
        <p:nvSpPr>
          <p:cNvPr id="10" name="Shape 6"/>
          <p:cNvSpPr/>
          <p:nvPr/>
        </p:nvSpPr>
        <p:spPr>
          <a:xfrm>
            <a:off x="1006866" y="1404792"/>
            <a:ext cx="2768568" cy="2676719"/>
          </a:xfrm>
          <a:custGeom>
            <a:avLst/>
            <a:gdLst/>
            <a:ahLst/>
            <a:cxnLst/>
            <a:rect l="l" t="t" r="r" b="b"/>
            <a:pathLst>
              <a:path w="2768568" h="2676719">
                <a:moveTo>
                  <a:pt x="334804" y="0"/>
                </a:moveTo>
                <a:lnTo>
                  <a:pt x="2434114" y="0"/>
                </a:lnTo>
                <a:quadBezTo>
                  <a:pt x="2768441" y="0"/>
                  <a:pt x="2768441" y="334804"/>
                </a:quadBezTo>
                <a:lnTo>
                  <a:pt x="2768441" y="2342198"/>
                </a:lnTo>
                <a:quadBezTo>
                  <a:pt x="2768441" y="2676525"/>
                  <a:pt x="2434114" y="2676525"/>
                </a:quadBezTo>
                <a:lnTo>
                  <a:pt x="334804" y="2676525"/>
                </a:lnTo>
                <a:quadBezTo>
                  <a:pt x="0" y="2676525"/>
                  <a:pt x="0" y="2342198"/>
                </a:quadBezTo>
                <a:lnTo>
                  <a:pt x="0" y="334804"/>
                </a:lnTo>
                <a:quadBezTo>
                  <a:pt x="0" y="0"/>
                  <a:pt x="334804" y="0"/>
                </a:quadBezTo>
                <a:close/>
              </a:path>
            </a:pathLst>
          </a:custGeom>
          <a:solidFill>
            <a:srgbClr val="F01E19"/>
          </a:solidFill>
        </p:spPr>
      </p:sp>
      <p:sp>
        <p:nvSpPr>
          <p:cNvPr id="11" name="Text 7"/>
          <p:cNvSpPr txBox="1"/>
          <p:nvPr/>
        </p:nvSpPr>
        <p:spPr>
          <a:xfrm>
            <a:off x="1173456" y="1754480"/>
            <a:ext cx="2435387" cy="349120"/>
          </a:xfrm>
          <a:prstGeom prst="rect">
            <a:avLst/>
          </a:prstGeom>
          <a:noFill/>
        </p:spPr>
        <p:txBody>
          <a:bodyPr wrap="square" lIns="0" tIns="0" rIns="0" bIns="0" rtlCol="0" anchor="ctr">
            <a:spAutoFit/>
          </a:bodyPr>
          <a:lstStyle/>
          <a:p>
            <a:pPr marL="0" indent="0" algn="ctr">
              <a:buNone/>
            </a:pPr>
            <a:r>
              <a:rPr lang="zh-CN" altLang="en-US" sz="1350" b="1" dirty="0">
                <a:solidFill>
                  <a:srgbClr val="FFFFFF"/>
                </a:solidFill>
                <a:latin typeface="SourceHanSansSC-Regular" panose="020B0500000000000000" charset="-122"/>
                <a:ea typeface="SourceHanSansSC-Regular" panose="020B0500000000000000" charset="-122"/>
                <a:cs typeface="SourceHanSansSC-Regular" panose="020B0500000000000000" charset="-122"/>
              </a:rPr>
              <a:t>监督主体</a:t>
            </a:r>
            <a:endParaRPr lang="en-US" sz="1350" dirty="0"/>
          </a:p>
        </p:txBody>
      </p:sp>
      <p:sp>
        <p:nvSpPr>
          <p:cNvPr id="12" name="Text 8"/>
          <p:cNvSpPr txBox="1"/>
          <p:nvPr/>
        </p:nvSpPr>
        <p:spPr>
          <a:xfrm>
            <a:off x="1291012" y="2179248"/>
            <a:ext cx="2200275" cy="447675"/>
          </a:xfrm>
          <a:prstGeom prst="rect">
            <a:avLst/>
          </a:prstGeom>
          <a:noFill/>
        </p:spPr>
        <p:txBody>
          <a:bodyPr wrap="square" lIns="0" tIns="0" rIns="0" bIns="0" rtlCol="0" anchor="t">
            <a:spAutoFit/>
          </a:bodyPr>
          <a:lstStyle/>
          <a:p>
            <a:pPr marL="0" indent="0" algn="ctr">
              <a:lnSpc>
                <a:spcPct val="104000"/>
              </a:lnSpc>
              <a:buNone/>
            </a:pPr>
            <a:r>
              <a:rPr lang="zh-CN" altLang="en-US" sz="900" dirty="0">
                <a:solidFill>
                  <a:srgbClr val="FFFFFF"/>
                </a:solidFill>
                <a:latin typeface="SourceHanSansSC-Regular" panose="020B0500000000000000" charset="-122"/>
                <a:ea typeface="SourceHanSansSC-Regular" panose="020B0500000000000000" charset="-122"/>
                <a:cs typeface="SourceHanSansSC-Regular" panose="020B0500000000000000" charset="-122"/>
              </a:rPr>
              <a:t>区体育局、各镇人民政府应当加强对青浦区公共体育健身设施新建改建补贴资金分配、使用、管理情况的监督检查。</a:t>
            </a:r>
            <a:endParaRPr lang="en-US" sz="900" dirty="0"/>
          </a:p>
        </p:txBody>
      </p:sp>
      <p:sp>
        <p:nvSpPr>
          <p:cNvPr id="13" name="Shape 9"/>
          <p:cNvSpPr/>
          <p:nvPr/>
        </p:nvSpPr>
        <p:spPr>
          <a:xfrm>
            <a:off x="5381639" y="1754480"/>
            <a:ext cx="2768568" cy="2676719"/>
          </a:xfrm>
          <a:custGeom>
            <a:avLst/>
            <a:gdLst/>
            <a:ahLst/>
            <a:cxnLst/>
            <a:rect l="l" t="t" r="r" b="b"/>
            <a:pathLst>
              <a:path w="2768568" h="2676719">
                <a:moveTo>
                  <a:pt x="334804" y="0"/>
                </a:moveTo>
                <a:lnTo>
                  <a:pt x="2434114" y="0"/>
                </a:lnTo>
                <a:quadBezTo>
                  <a:pt x="2768441" y="0"/>
                  <a:pt x="2768441" y="334804"/>
                </a:quadBezTo>
                <a:lnTo>
                  <a:pt x="2768441" y="2342198"/>
                </a:lnTo>
                <a:quadBezTo>
                  <a:pt x="2768441" y="2676525"/>
                  <a:pt x="2434114" y="2676525"/>
                </a:quadBezTo>
                <a:lnTo>
                  <a:pt x="334804" y="2676525"/>
                </a:lnTo>
                <a:quadBezTo>
                  <a:pt x="0" y="2676525"/>
                  <a:pt x="0" y="2342198"/>
                </a:quadBezTo>
                <a:lnTo>
                  <a:pt x="0" y="334804"/>
                </a:lnTo>
                <a:quadBezTo>
                  <a:pt x="0" y="0"/>
                  <a:pt x="334804" y="0"/>
                </a:quadBezTo>
                <a:close/>
              </a:path>
            </a:pathLst>
          </a:custGeom>
          <a:solidFill>
            <a:srgbClr val="FFFFFF"/>
          </a:solidFill>
          <a:ln w="47625">
            <a:solidFill>
              <a:srgbClr val="FF322D"/>
            </a:solidFill>
            <a:prstDash val="solid"/>
          </a:ln>
        </p:spPr>
      </p:sp>
      <p:sp>
        <p:nvSpPr>
          <p:cNvPr id="14" name="Text 10"/>
          <p:cNvSpPr txBox="1"/>
          <p:nvPr/>
        </p:nvSpPr>
        <p:spPr>
          <a:xfrm>
            <a:off x="5548229" y="2104168"/>
            <a:ext cx="2435387" cy="349120"/>
          </a:xfrm>
          <a:prstGeom prst="rect">
            <a:avLst/>
          </a:prstGeom>
          <a:noFill/>
        </p:spPr>
        <p:txBody>
          <a:bodyPr wrap="square" lIns="0" tIns="0" rIns="0" bIns="0" rtlCol="0" anchor="ctr">
            <a:spAutoFit/>
          </a:bodyPr>
          <a:lstStyle/>
          <a:p>
            <a:pPr marL="0" indent="0" algn="ctr">
              <a:buNone/>
            </a:pPr>
            <a:r>
              <a:rPr lang="zh-CN" altLang="en-US" sz="1350"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问题处理</a:t>
            </a:r>
            <a:endParaRPr lang="en-US" sz="1350" dirty="0"/>
          </a:p>
        </p:txBody>
      </p:sp>
      <p:sp>
        <p:nvSpPr>
          <p:cNvPr id="15" name="Text 11"/>
          <p:cNvSpPr txBox="1"/>
          <p:nvPr/>
        </p:nvSpPr>
        <p:spPr>
          <a:xfrm>
            <a:off x="5665785" y="2528936"/>
            <a:ext cx="2200275" cy="295275"/>
          </a:xfrm>
          <a:prstGeom prst="rect">
            <a:avLst/>
          </a:prstGeom>
          <a:noFill/>
        </p:spPr>
        <p:txBody>
          <a:bodyPr wrap="square" lIns="0" tIns="0" rIns="0" bIns="0" rtlCol="0" anchor="t">
            <a:spAutoFit/>
          </a:bodyPr>
          <a:lstStyle/>
          <a:p>
            <a:pPr marL="0" indent="0" algn="ctr">
              <a:lnSpc>
                <a:spcPct val="104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发现问题及时纠正，保障资金使用的安全性和有效性。</a:t>
            </a:r>
            <a:endParaRPr lang="en-US" sz="900" dirty="0"/>
          </a:p>
        </p:txBody>
      </p:sp>
      <p:sp>
        <p:nvSpPr>
          <p:cNvPr id="16" name="Shape 12"/>
          <p:cNvSpPr/>
          <p:nvPr/>
        </p:nvSpPr>
        <p:spPr>
          <a:xfrm>
            <a:off x="3506449" y="3543543"/>
            <a:ext cx="537968" cy="537968"/>
          </a:xfrm>
          <a:custGeom>
            <a:avLst/>
            <a:gdLst/>
            <a:ahLst/>
            <a:cxnLst/>
            <a:rect l="l" t="t" r="r" b="b"/>
            <a:pathLst>
              <a:path w="537968" h="537968">
                <a:moveTo>
                  <a:pt x="209198" y="159131"/>
                </a:moveTo>
                <a:lnTo>
                  <a:pt x="209198" y="33623"/>
                </a:lnTo>
                <a:lnTo>
                  <a:pt x="0" y="253276"/>
                </a:lnTo>
                <a:lnTo>
                  <a:pt x="209198" y="472981"/>
                </a:lnTo>
                <a:lnTo>
                  <a:pt x="209198" y="344321"/>
                </a:lnTo>
                <a:cubicBezTo>
                  <a:pt x="358663" y="344321"/>
                  <a:pt x="463262" y="394545"/>
                  <a:pt x="537968" y="504345"/>
                </a:cubicBezTo>
                <a:cubicBezTo>
                  <a:pt x="508075" y="347420"/>
                  <a:pt x="418396" y="190548"/>
                  <a:pt x="209198" y="159131"/>
                </a:cubicBezTo>
                <a:close/>
              </a:path>
            </a:pathLst>
          </a:custGeom>
          <a:solidFill>
            <a:srgbClr val="EAB16C"/>
          </a:solidFill>
        </p:spPr>
      </p:sp>
      <p:sp>
        <p:nvSpPr>
          <p:cNvPr id="17" name="Shape 13"/>
          <p:cNvSpPr/>
          <p:nvPr/>
        </p:nvSpPr>
        <p:spPr>
          <a:xfrm flipH="1">
            <a:off x="5130946" y="3855292"/>
            <a:ext cx="537968" cy="537968"/>
          </a:xfrm>
          <a:custGeom>
            <a:avLst/>
            <a:gdLst/>
            <a:ahLst/>
            <a:cxnLst/>
            <a:rect l="l" t="t" r="r" b="b"/>
            <a:pathLst>
              <a:path w="537968" h="537968">
                <a:moveTo>
                  <a:pt x="209198" y="159131"/>
                </a:moveTo>
                <a:lnTo>
                  <a:pt x="209198" y="33623"/>
                </a:lnTo>
                <a:lnTo>
                  <a:pt x="0" y="253276"/>
                </a:lnTo>
                <a:lnTo>
                  <a:pt x="209198" y="472981"/>
                </a:lnTo>
                <a:lnTo>
                  <a:pt x="209198" y="344321"/>
                </a:lnTo>
                <a:cubicBezTo>
                  <a:pt x="358663" y="344321"/>
                  <a:pt x="463262" y="394545"/>
                  <a:pt x="537968" y="504345"/>
                </a:cubicBezTo>
                <a:cubicBezTo>
                  <a:pt x="508075" y="347420"/>
                  <a:pt x="418396" y="190548"/>
                  <a:pt x="209198" y="159131"/>
                </a:cubicBezTo>
                <a:close/>
              </a:path>
            </a:pathLst>
          </a:custGeom>
          <a:solidFill>
            <a:srgbClr val="EAB16C"/>
          </a:solid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绩效评价机制</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1764652" y="1483764"/>
            <a:ext cx="1397405" cy="1200587"/>
          </a:xfrm>
          <a:custGeom>
            <a:avLst/>
            <a:gdLst/>
            <a:ahLst/>
            <a:cxnLst/>
            <a:rect l="l" t="t" r="r" b="b"/>
            <a:pathLst>
              <a:path w="1397405" h="1200587">
                <a:moveTo>
                  <a:pt x="0" y="0"/>
                </a:moveTo>
                <a:lnTo>
                  <a:pt x="1397405" y="0"/>
                </a:lnTo>
                <a:lnTo>
                  <a:pt x="1397405" y="1200587"/>
                </a:lnTo>
                <a:lnTo>
                  <a:pt x="0" y="1200587"/>
                </a:lnTo>
                <a:close/>
              </a:path>
            </a:pathLst>
          </a:custGeom>
          <a:solidFill>
            <a:srgbClr val="F01E19"/>
          </a:solidFill>
        </p:spPr>
      </p:sp>
      <p:pic>
        <p:nvPicPr>
          <p:cNvPr id="7"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10031" y="1666828"/>
            <a:ext cx="306647" cy="306647"/>
          </a:xfrm>
          <a:prstGeom prst="rect">
            <a:avLst/>
          </a:prstGeom>
        </p:spPr>
      </p:pic>
      <p:sp>
        <p:nvSpPr>
          <p:cNvPr id="8" name="Text 3"/>
          <p:cNvSpPr txBox="1"/>
          <p:nvPr/>
        </p:nvSpPr>
        <p:spPr>
          <a:xfrm>
            <a:off x="1870083" y="2088893"/>
            <a:ext cx="1186543" cy="434748"/>
          </a:xfrm>
          <a:prstGeom prst="rect">
            <a:avLst/>
          </a:prstGeom>
          <a:noFill/>
        </p:spPr>
        <p:txBody>
          <a:bodyPr wrap="square" lIns="0" tIns="0" rIns="0" bIns="0" rtlCol="0" anchor="ctr">
            <a:spAutoFit/>
          </a:bodyPr>
          <a:lstStyle/>
          <a:p>
            <a:pPr marL="0" indent="0" algn="ctr">
              <a:buNone/>
            </a:pPr>
            <a:r>
              <a:rPr lang="zh-CN" altLang="en-US" sz="1125" b="1" dirty="0">
                <a:solidFill>
                  <a:srgbClr val="FFFFFF"/>
                </a:solidFill>
                <a:latin typeface="SourceHanSansSC-Regular" panose="020B0500000000000000" charset="-122"/>
                <a:ea typeface="SourceHanSansSC-Regular" panose="020B0500000000000000" charset="-122"/>
                <a:cs typeface="SourceHanSansSC-Regular" panose="020B0500000000000000" charset="-122"/>
              </a:rPr>
              <a:t>机制建立</a:t>
            </a:r>
            <a:endParaRPr lang="en-US" sz="1125" dirty="0"/>
          </a:p>
        </p:txBody>
      </p:sp>
      <p:sp>
        <p:nvSpPr>
          <p:cNvPr id="9" name="Shape 4"/>
          <p:cNvSpPr/>
          <p:nvPr/>
        </p:nvSpPr>
        <p:spPr>
          <a:xfrm>
            <a:off x="3536010" y="1740258"/>
            <a:ext cx="387075" cy="0"/>
          </a:xfrm>
          <a:custGeom>
            <a:avLst/>
            <a:gdLst/>
            <a:ahLst/>
            <a:cxnLst/>
            <a:rect l="l" t="t" r="r" b="b"/>
            <a:pathLst>
              <a:path w="387075">
                <a:moveTo>
                  <a:pt x="0" y="0"/>
                </a:moveTo>
                <a:lnTo>
                  <a:pt x="387075" y="0"/>
                </a:lnTo>
              </a:path>
            </a:pathLst>
          </a:custGeom>
          <a:noFill/>
          <a:ln w="14288">
            <a:solidFill>
              <a:srgbClr val="F01E19"/>
            </a:solidFill>
            <a:prstDash val="solid"/>
            <a:headEnd type="none"/>
            <a:tailEnd type="none"/>
          </a:ln>
        </p:spPr>
      </p:sp>
      <p:sp>
        <p:nvSpPr>
          <p:cNvPr id="10" name="Text 5"/>
          <p:cNvSpPr txBox="1"/>
          <p:nvPr/>
        </p:nvSpPr>
        <p:spPr>
          <a:xfrm>
            <a:off x="3521723" y="1954425"/>
            <a:ext cx="3857625" cy="295275"/>
          </a:xfrm>
          <a:prstGeom prst="rect">
            <a:avLst/>
          </a:prstGeom>
          <a:noFill/>
        </p:spPr>
        <p:txBody>
          <a:bodyPr wrap="square" lIns="0" tIns="0" rIns="0" bIns="0" rtlCol="0" anchor="t">
            <a:spAutoFit/>
          </a:bodyPr>
          <a:lstStyle/>
          <a:p>
            <a:pPr marL="0" indent="0" algn="l">
              <a:lnSpc>
                <a:spcPct val="104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区体育局、各镇人民政府要按照全面实施预算绩效管理的要求，建立健全全过程预算绩效管理机制。</a:t>
            </a:r>
            <a:endParaRPr lang="en-US" sz="900" dirty="0"/>
          </a:p>
        </p:txBody>
      </p:sp>
      <p:sp>
        <p:nvSpPr>
          <p:cNvPr id="11" name="Shape 6"/>
          <p:cNvSpPr/>
          <p:nvPr/>
        </p:nvSpPr>
        <p:spPr>
          <a:xfrm>
            <a:off x="1764652" y="3048585"/>
            <a:ext cx="1397405" cy="1200587"/>
          </a:xfrm>
          <a:custGeom>
            <a:avLst/>
            <a:gdLst/>
            <a:ahLst/>
            <a:cxnLst/>
            <a:rect l="l" t="t" r="r" b="b"/>
            <a:pathLst>
              <a:path w="1397405" h="1200587">
                <a:moveTo>
                  <a:pt x="0" y="0"/>
                </a:moveTo>
                <a:lnTo>
                  <a:pt x="1397405" y="0"/>
                </a:lnTo>
                <a:lnTo>
                  <a:pt x="1397405" y="1200587"/>
                </a:lnTo>
                <a:lnTo>
                  <a:pt x="0" y="1200587"/>
                </a:lnTo>
                <a:close/>
              </a:path>
            </a:pathLst>
          </a:custGeom>
          <a:solidFill>
            <a:srgbClr val="B4B4B4">
              <a:alpha val="80000"/>
            </a:srgbClr>
          </a:solidFill>
        </p:spPr>
      </p:sp>
      <p:sp>
        <p:nvSpPr>
          <p:cNvPr id="12" name="Text 7"/>
          <p:cNvSpPr txBox="1"/>
          <p:nvPr/>
        </p:nvSpPr>
        <p:spPr>
          <a:xfrm>
            <a:off x="1870083" y="3653714"/>
            <a:ext cx="1186543" cy="434748"/>
          </a:xfrm>
          <a:prstGeom prst="rect">
            <a:avLst/>
          </a:prstGeom>
          <a:noFill/>
        </p:spPr>
        <p:txBody>
          <a:bodyPr wrap="square" lIns="0" tIns="0" rIns="0" bIns="0" rtlCol="0" anchor="ctr">
            <a:spAutoFit/>
          </a:bodyPr>
          <a:lstStyle/>
          <a:p>
            <a:pPr marL="0" indent="0" algn="ctr">
              <a:buNone/>
            </a:pPr>
            <a:r>
              <a:rPr lang="zh-CN" altLang="en-US" sz="1125" b="1" dirty="0">
                <a:solidFill>
                  <a:srgbClr val="FFFFFF"/>
                </a:solidFill>
                <a:latin typeface="SourceHanSansSC-Regular" panose="020B0500000000000000" charset="-122"/>
                <a:ea typeface="SourceHanSansSC-Regular" panose="020B0500000000000000" charset="-122"/>
                <a:cs typeface="SourceHanSansSC-Regular" panose="020B0500000000000000" charset="-122"/>
              </a:rPr>
              <a:t>结果运用</a:t>
            </a:r>
            <a:endParaRPr lang="en-US" sz="1125" dirty="0"/>
          </a:p>
        </p:txBody>
      </p:sp>
      <p:sp>
        <p:nvSpPr>
          <p:cNvPr id="13" name="Shape 8"/>
          <p:cNvSpPr/>
          <p:nvPr/>
        </p:nvSpPr>
        <p:spPr>
          <a:xfrm>
            <a:off x="3536010" y="3305080"/>
            <a:ext cx="387075" cy="0"/>
          </a:xfrm>
          <a:custGeom>
            <a:avLst/>
            <a:gdLst/>
            <a:ahLst/>
            <a:cxnLst/>
            <a:rect l="l" t="t" r="r" b="b"/>
            <a:pathLst>
              <a:path w="387075">
                <a:moveTo>
                  <a:pt x="0" y="0"/>
                </a:moveTo>
                <a:lnTo>
                  <a:pt x="387075" y="0"/>
                </a:lnTo>
              </a:path>
            </a:pathLst>
          </a:custGeom>
          <a:noFill/>
          <a:ln w="14288">
            <a:solidFill>
              <a:srgbClr val="B4B4B4"/>
            </a:solidFill>
            <a:prstDash val="solid"/>
            <a:headEnd type="none"/>
            <a:tailEnd type="none"/>
          </a:ln>
        </p:spPr>
      </p:sp>
      <p:sp>
        <p:nvSpPr>
          <p:cNvPr id="14" name="Text 9"/>
          <p:cNvSpPr txBox="1"/>
          <p:nvPr/>
        </p:nvSpPr>
        <p:spPr>
          <a:xfrm>
            <a:off x="3521723" y="3519246"/>
            <a:ext cx="3857625" cy="295275"/>
          </a:xfrm>
          <a:prstGeom prst="rect">
            <a:avLst/>
          </a:prstGeom>
          <a:noFill/>
        </p:spPr>
        <p:txBody>
          <a:bodyPr wrap="square" lIns="0" tIns="0" rIns="0" bIns="0" rtlCol="0" anchor="t">
            <a:spAutoFit/>
          </a:bodyPr>
          <a:lstStyle/>
          <a:p>
            <a:pPr marL="0" indent="0" algn="l">
              <a:lnSpc>
                <a:spcPct val="104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强化绩效结果运用，将绩效评价结果作为分配补贴资金的重要参考依据，提高资金使用效益。</a:t>
            </a:r>
            <a:endParaRPr lang="en-US" sz="900" dirty="0"/>
          </a:p>
        </p:txBody>
      </p:sp>
      <p:pic>
        <p:nvPicPr>
          <p:cNvPr id="1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4266" y="3167429"/>
            <a:ext cx="418177" cy="41817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tukuppt.com/aippt_uploads/55004950/24/09/23/66f1651d69097.png!/fwfh2/960x960"/>
          <p:cNvPicPr>
            <a:picLocks noChangeAspect="1"/>
          </p:cNvPicPr>
          <p:nvPr/>
        </p:nvPicPr>
        <p:blipFill>
          <a:blip r:embed="rId1"/>
          <a:stretch>
            <a:fillRect/>
          </a:stretch>
        </p:blipFill>
        <p:spPr>
          <a:xfrm>
            <a:off x="0" y="0"/>
            <a:ext cx="9140313" cy="5141426"/>
          </a:xfrm>
          <a:prstGeom prst="rect">
            <a:avLst/>
          </a:prstGeom>
        </p:spPr>
      </p:pic>
      <p:pic>
        <p:nvPicPr>
          <p:cNvPr id="3" name="Image 1" descr="preencoded.png"/>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3726" y="1133936"/>
            <a:ext cx="2289073" cy="2289073"/>
          </a:xfrm>
          <a:prstGeom prst="rect">
            <a:avLst/>
          </a:prstGeom>
        </p:spPr>
      </p:pic>
      <p:pic>
        <p:nvPicPr>
          <p:cNvPr id="4" name="Image 2"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2829" y="1360693"/>
            <a:ext cx="1890866" cy="1835560"/>
          </a:xfrm>
          <a:prstGeom prst="rect">
            <a:avLst/>
          </a:prstGeom>
        </p:spPr>
      </p:pic>
      <p:pic>
        <p:nvPicPr>
          <p:cNvPr id="5"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763007" y="237826"/>
            <a:ext cx="319487" cy="838200"/>
          </a:xfrm>
          <a:prstGeom prst="rect">
            <a:avLst/>
          </a:prstGeom>
        </p:spPr>
      </p:pic>
      <p:pic>
        <p:nvPicPr>
          <p:cNvPr id="6"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8100146" y="2801303"/>
            <a:ext cx="319487" cy="923925"/>
          </a:xfrm>
          <a:prstGeom prst="rect">
            <a:avLst/>
          </a:prstGeom>
        </p:spPr>
      </p:pic>
      <p:sp>
        <p:nvSpPr>
          <p:cNvPr id="7" name="Text 0"/>
          <p:cNvSpPr txBox="1"/>
          <p:nvPr/>
        </p:nvSpPr>
        <p:spPr>
          <a:xfrm>
            <a:off x="4364185" y="1145919"/>
            <a:ext cx="1971675" cy="600075"/>
          </a:xfrm>
          <a:prstGeom prst="rect">
            <a:avLst/>
          </a:prstGeom>
          <a:noFill/>
        </p:spPr>
        <p:txBody>
          <a:bodyPr wrap="square" lIns="0" tIns="0" rIns="0" bIns="0" rtlCol="0" anchor="t">
            <a:spAutoFit/>
          </a:bodyPr>
          <a:lstStyle/>
          <a:p>
            <a:pPr marL="0" indent="0" algn="ctr">
              <a:lnSpc>
                <a:spcPct val="96000"/>
              </a:lnSpc>
              <a:buNone/>
            </a:pPr>
            <a:r>
              <a:rPr lang="en-GB" altLang="en-US" sz="3940" b="1" kern="0" spc="188" dirty="0">
                <a:solidFill>
                  <a:srgbClr val="2A2A2A"/>
                </a:solidFill>
                <a:latin typeface="SourceHanSansSC-Heavy" panose="020B0A00000000000000" charset="-122"/>
                <a:ea typeface="SourceHanSansSC-Heavy" panose="020B0A00000000000000" charset="-122"/>
                <a:cs typeface="SourceHanSansSC-Heavy" panose="020B0A00000000000000" charset="-122"/>
              </a:rPr>
              <a:t>PART.</a:t>
            </a:r>
            <a:endParaRPr lang="en-US" sz="1400" dirty="0"/>
          </a:p>
        </p:txBody>
      </p:sp>
      <p:sp>
        <p:nvSpPr>
          <p:cNvPr id="8" name="Text 1"/>
          <p:cNvSpPr txBox="1"/>
          <p:nvPr/>
        </p:nvSpPr>
        <p:spPr>
          <a:xfrm>
            <a:off x="6130664" y="1086388"/>
            <a:ext cx="957263" cy="685800"/>
          </a:xfrm>
          <a:prstGeom prst="rect">
            <a:avLst/>
          </a:prstGeom>
          <a:noFill/>
        </p:spPr>
        <p:txBody>
          <a:bodyPr wrap="square" lIns="0" tIns="0" rIns="0" bIns="0" rtlCol="0" anchor="t">
            <a:spAutoFit/>
          </a:bodyPr>
          <a:lstStyle/>
          <a:p>
            <a:pPr marL="0" indent="0" algn="ctr">
              <a:lnSpc>
                <a:spcPct val="96000"/>
              </a:lnSpc>
              <a:buNone/>
            </a:pPr>
            <a:r>
              <a:rPr lang="en-US" sz="4500" b="1" kern="0" spc="413" dirty="0">
                <a:solidFill>
                  <a:srgbClr val="F01E19"/>
                </a:solidFill>
                <a:latin typeface="SourceHanSansSC-Heavy" panose="020B0A00000000000000" charset="-122"/>
                <a:ea typeface="SourceHanSansSC-Heavy" panose="020B0A00000000000000" charset="-122"/>
                <a:cs typeface="SourceHanSansSC-Heavy" panose="020B0A00000000000000" charset="-122"/>
              </a:rPr>
              <a:t>05</a:t>
            </a:r>
            <a:endParaRPr lang="en-US" sz="4500" dirty="0"/>
          </a:p>
        </p:txBody>
      </p:sp>
      <p:sp>
        <p:nvSpPr>
          <p:cNvPr id="9" name="Text 2"/>
          <p:cNvSpPr txBox="1"/>
          <p:nvPr/>
        </p:nvSpPr>
        <p:spPr>
          <a:xfrm>
            <a:off x="4102662" y="1407698"/>
            <a:ext cx="3617119" cy="2444882"/>
          </a:xfrm>
          <a:prstGeom prst="rect">
            <a:avLst/>
          </a:prstGeom>
          <a:noFill/>
        </p:spPr>
        <p:txBody>
          <a:bodyPr wrap="square" lIns="0" tIns="0" rIns="0" bIns="0" rtlCol="0" anchor="ctr">
            <a:spAutoFit/>
          </a:bodyPr>
          <a:lstStyle/>
          <a:p>
            <a:pPr marL="0" indent="0" algn="ctr">
              <a:buNone/>
            </a:pPr>
            <a:r>
              <a:rPr lang="zh-CN" altLang="en-US" sz="4500" dirty="0">
                <a:solidFill>
                  <a:srgbClr val="000000"/>
                </a:solidFill>
                <a:latin typeface="SourceHanSerifCN-Heavy" panose="02020900000000000000" charset="-122"/>
                <a:ea typeface="SourceHanSerifCN-Heavy" panose="02020900000000000000" charset="-122"/>
                <a:cs typeface="SourceHanSerifCN-Heavy" panose="02020900000000000000" charset="-122"/>
              </a:rPr>
              <a:t>办法附则</a:t>
            </a:r>
            <a:endParaRPr lang="en-US" sz="4500" dirty="0"/>
          </a:p>
        </p:txBody>
      </p:sp>
      <p:pic>
        <p:nvPicPr>
          <p:cNvPr id="10"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62321" y="1692531"/>
            <a:ext cx="1171882" cy="117188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解释部门</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pic>
        <p:nvPicPr>
          <p:cNvPr id="6" name="Image 2" descr="//img.tukuppt.com/aippt_uploads/55004950/24/11/14/6735cd9637fe0.png!/fwfh2/960x960"/>
          <p:cNvPicPr>
            <a:picLocks noChangeAspect="1"/>
          </p:cNvPicPr>
          <p:nvPr/>
        </p:nvPicPr>
        <p:blipFill>
          <a:blip r:embed="rId5"/>
          <a:stretch>
            <a:fillRect/>
          </a:stretch>
        </p:blipFill>
        <p:spPr>
          <a:xfrm>
            <a:off x="4212956" y="1502510"/>
            <a:ext cx="4132317" cy="2465692"/>
          </a:xfrm>
          <a:prstGeom prst="rect">
            <a:avLst/>
          </a:prstGeom>
        </p:spPr>
      </p:pic>
      <p:sp>
        <p:nvSpPr>
          <p:cNvPr id="7" name="Shape 2"/>
          <p:cNvSpPr/>
          <p:nvPr/>
        </p:nvSpPr>
        <p:spPr>
          <a:xfrm>
            <a:off x="4504483" y="3679367"/>
            <a:ext cx="577672" cy="577672"/>
          </a:xfrm>
          <a:custGeom>
            <a:avLst/>
            <a:gdLst/>
            <a:ahLst/>
            <a:cxnLst/>
            <a:rect l="l" t="t" r="r" b="b"/>
            <a:pathLst>
              <a:path w="577672" h="577672">
                <a:moveTo>
                  <a:pt x="288836" y="0"/>
                </a:moveTo>
                <a:cubicBezTo>
                  <a:pt x="448249" y="0"/>
                  <a:pt x="577672" y="129423"/>
                  <a:pt x="577672" y="288836"/>
                </a:cubicBezTo>
                <a:cubicBezTo>
                  <a:pt x="577672" y="448249"/>
                  <a:pt x="448249" y="577672"/>
                  <a:pt x="288836" y="577672"/>
                </a:cubicBezTo>
                <a:cubicBezTo>
                  <a:pt x="129423" y="577672"/>
                  <a:pt x="0" y="448249"/>
                  <a:pt x="0" y="288836"/>
                </a:cubicBezTo>
                <a:cubicBezTo>
                  <a:pt x="0" y="129423"/>
                  <a:pt x="129423" y="0"/>
                  <a:pt x="288836" y="0"/>
                </a:cubicBezTo>
                <a:close/>
              </a:path>
            </a:pathLst>
          </a:custGeom>
          <a:solidFill>
            <a:srgbClr val="F01E19"/>
          </a:solidFill>
        </p:spPr>
      </p:sp>
      <p:sp>
        <p:nvSpPr>
          <p:cNvPr id="8" name="Shape 3"/>
          <p:cNvSpPr/>
          <p:nvPr/>
        </p:nvSpPr>
        <p:spPr>
          <a:xfrm>
            <a:off x="6004567" y="3679367"/>
            <a:ext cx="577672" cy="577672"/>
          </a:xfrm>
          <a:custGeom>
            <a:avLst/>
            <a:gdLst/>
            <a:ahLst/>
            <a:cxnLst/>
            <a:rect l="l" t="t" r="r" b="b"/>
            <a:pathLst>
              <a:path w="577672" h="577672">
                <a:moveTo>
                  <a:pt x="288836" y="0"/>
                </a:moveTo>
                <a:cubicBezTo>
                  <a:pt x="448249" y="0"/>
                  <a:pt x="577672" y="129423"/>
                  <a:pt x="577672" y="288836"/>
                </a:cubicBezTo>
                <a:cubicBezTo>
                  <a:pt x="577672" y="448249"/>
                  <a:pt x="448249" y="577672"/>
                  <a:pt x="288836" y="577672"/>
                </a:cubicBezTo>
                <a:cubicBezTo>
                  <a:pt x="129423" y="577672"/>
                  <a:pt x="0" y="448249"/>
                  <a:pt x="0" y="288836"/>
                </a:cubicBezTo>
                <a:cubicBezTo>
                  <a:pt x="0" y="129423"/>
                  <a:pt x="129423" y="0"/>
                  <a:pt x="288836" y="0"/>
                </a:cubicBezTo>
                <a:close/>
              </a:path>
            </a:pathLst>
          </a:custGeom>
          <a:solidFill>
            <a:srgbClr val="F01E19"/>
          </a:solidFill>
        </p:spPr>
      </p:sp>
      <p:sp>
        <p:nvSpPr>
          <p:cNvPr id="9" name="Shape 4"/>
          <p:cNvSpPr/>
          <p:nvPr/>
        </p:nvSpPr>
        <p:spPr>
          <a:xfrm>
            <a:off x="7522242" y="3679367"/>
            <a:ext cx="577672" cy="577672"/>
          </a:xfrm>
          <a:custGeom>
            <a:avLst/>
            <a:gdLst/>
            <a:ahLst/>
            <a:cxnLst/>
            <a:rect l="l" t="t" r="r" b="b"/>
            <a:pathLst>
              <a:path w="577672" h="577672">
                <a:moveTo>
                  <a:pt x="288836" y="0"/>
                </a:moveTo>
                <a:cubicBezTo>
                  <a:pt x="448249" y="0"/>
                  <a:pt x="577672" y="129423"/>
                  <a:pt x="577672" y="288836"/>
                </a:cubicBezTo>
                <a:cubicBezTo>
                  <a:pt x="577672" y="448249"/>
                  <a:pt x="448249" y="577672"/>
                  <a:pt x="288836" y="577672"/>
                </a:cubicBezTo>
                <a:cubicBezTo>
                  <a:pt x="129423" y="577672"/>
                  <a:pt x="0" y="448249"/>
                  <a:pt x="0" y="288836"/>
                </a:cubicBezTo>
                <a:cubicBezTo>
                  <a:pt x="0" y="129423"/>
                  <a:pt x="129423" y="0"/>
                  <a:pt x="288836" y="0"/>
                </a:cubicBezTo>
                <a:close/>
              </a:path>
            </a:pathLst>
          </a:custGeom>
          <a:solidFill>
            <a:srgbClr val="F01E19"/>
          </a:solidFill>
        </p:spPr>
      </p:sp>
      <p:pic>
        <p:nvPicPr>
          <p:cNvPr id="10"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21334" y="3812881"/>
            <a:ext cx="343970" cy="343970"/>
          </a:xfrm>
          <a:prstGeom prst="rect">
            <a:avLst/>
          </a:prstGeom>
        </p:spPr>
      </p:pic>
      <p:pic>
        <p:nvPicPr>
          <p:cNvPr id="11"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04754" y="3779554"/>
            <a:ext cx="377297" cy="377297"/>
          </a:xfrm>
          <a:prstGeom prst="rect">
            <a:avLst/>
          </a:prstGeom>
        </p:spPr>
      </p:pic>
      <p:pic>
        <p:nvPicPr>
          <p:cNvPr id="12"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58534" y="3815658"/>
            <a:ext cx="305088" cy="305088"/>
          </a:xfrm>
          <a:prstGeom prst="rect">
            <a:avLst/>
          </a:prstGeom>
        </p:spPr>
      </p:pic>
      <p:sp>
        <p:nvSpPr>
          <p:cNvPr id="13" name="Text 5"/>
          <p:cNvSpPr txBox="1"/>
          <p:nvPr/>
        </p:nvSpPr>
        <p:spPr>
          <a:xfrm>
            <a:off x="941822" y="1399028"/>
            <a:ext cx="2409825" cy="413658"/>
          </a:xfrm>
          <a:prstGeom prst="rect">
            <a:avLst/>
          </a:prstGeom>
          <a:noFill/>
        </p:spPr>
        <p:txBody>
          <a:bodyPr wrap="square" lIns="0" tIns="0" rIns="0" bIns="0" rtlCol="0" anchor="ctr">
            <a:spAutoFit/>
          </a:bodyPr>
          <a:lstStyle/>
          <a:p>
            <a:pPr marL="0" indent="0" algn="l">
              <a:buNone/>
            </a:pPr>
            <a:r>
              <a:rPr lang="zh-CN" altLang="en-US" sz="1350"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责任主体</a:t>
            </a:r>
            <a:endParaRPr lang="en-US" sz="1350" dirty="0"/>
          </a:p>
        </p:txBody>
      </p:sp>
      <p:sp>
        <p:nvSpPr>
          <p:cNvPr id="14" name="Text 6"/>
          <p:cNvSpPr txBox="1"/>
          <p:nvPr/>
        </p:nvSpPr>
        <p:spPr>
          <a:xfrm>
            <a:off x="941822" y="1812686"/>
            <a:ext cx="2780359" cy="775423"/>
          </a:xfrm>
          <a:prstGeom prst="rect">
            <a:avLst/>
          </a:prstGeom>
          <a:noFill/>
        </p:spPr>
        <p:txBody>
          <a:bodyPr wrap="square" lIns="0" tIns="0" rIns="0" bIns="0" rtlCol="0" anchor="t">
            <a:spAutoFit/>
          </a:bodyPr>
          <a:lstStyle/>
          <a:p>
            <a:pPr marL="0" indent="0" algn="l">
              <a:buNone/>
            </a:pPr>
            <a:r>
              <a:rPr lang="zh-CN" alt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本办法由区体育局、区财政局负责解释。</a:t>
            </a:r>
            <a:endParaRPr lang="en-US" sz="900" dirty="0"/>
          </a:p>
        </p:txBody>
      </p:sp>
      <p:sp>
        <p:nvSpPr>
          <p:cNvPr id="15" name="Text 7"/>
          <p:cNvSpPr txBox="1"/>
          <p:nvPr/>
        </p:nvSpPr>
        <p:spPr>
          <a:xfrm>
            <a:off x="941822" y="3164863"/>
            <a:ext cx="2409825" cy="393220"/>
          </a:xfrm>
          <a:prstGeom prst="rect">
            <a:avLst/>
          </a:prstGeom>
          <a:noFill/>
        </p:spPr>
        <p:txBody>
          <a:bodyPr wrap="square" lIns="0" tIns="0" rIns="0" bIns="0" rtlCol="0" anchor="ctr">
            <a:spAutoFit/>
          </a:bodyPr>
          <a:lstStyle/>
          <a:p>
            <a:pPr marL="0" indent="0" algn="l">
              <a:buNone/>
            </a:pPr>
            <a:r>
              <a:rPr lang="zh-CN" altLang="en-US" sz="1350" b="1" dirty="0">
                <a:solidFill>
                  <a:srgbClr val="000000"/>
                </a:solidFill>
                <a:latin typeface="SourceHanSansSC-Regular" panose="020B0500000000000000" charset="-122"/>
                <a:ea typeface="SourceHanSansSC-Regular" panose="020B0500000000000000" charset="-122"/>
                <a:cs typeface="SourceHanSansSC-Regular" panose="020B0500000000000000" charset="-122"/>
              </a:rPr>
              <a:t>意义说明</a:t>
            </a:r>
            <a:endParaRPr lang="en-US" sz="1350" dirty="0"/>
          </a:p>
        </p:txBody>
      </p:sp>
      <p:sp>
        <p:nvSpPr>
          <p:cNvPr id="16" name="Text 8"/>
          <p:cNvSpPr txBox="1"/>
          <p:nvPr/>
        </p:nvSpPr>
        <p:spPr>
          <a:xfrm>
            <a:off x="941822" y="3556874"/>
            <a:ext cx="2780359" cy="775423"/>
          </a:xfrm>
          <a:prstGeom prst="rect">
            <a:avLst/>
          </a:prstGeom>
          <a:noFill/>
        </p:spPr>
        <p:txBody>
          <a:bodyPr wrap="square" lIns="0" tIns="0" rIns="0" bIns="0" rtlCol="0" anchor="t">
            <a:spAutoFit/>
          </a:bodyPr>
          <a:lstStyle/>
          <a:p>
            <a:pPr marL="0" indent="0" algn="l">
              <a:buNone/>
            </a:pPr>
            <a:r>
              <a:rPr lang="zh-CN" altLang="en-US" sz="900" dirty="0">
                <a:solidFill>
                  <a:srgbClr val="000000"/>
                </a:solidFill>
                <a:latin typeface="SourceHanSansSC-Regular" panose="020B0500000000000000" charset="-122"/>
                <a:ea typeface="SourceHanSansSC-Regular" panose="020B0500000000000000" charset="-122"/>
                <a:cs typeface="SourceHanSansSC-Regular" panose="020B0500000000000000" charset="-122"/>
              </a:rPr>
              <a:t>明确解释部门，便于在办法执行过程中遇到问题时能及时得到准确解答。</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55073" y="587141"/>
            <a:ext cx="7622043" cy="4763"/>
          </a:xfrm>
          <a:custGeom>
            <a:avLst/>
            <a:gdLst/>
            <a:ahLst/>
            <a:cxnLst/>
            <a:rect l="l" t="t" r="r" b="b"/>
            <a:pathLst>
              <a:path w="7622043" h="4763">
                <a:moveTo>
                  <a:pt x="0" y="4763"/>
                </a:moveTo>
                <a:lnTo>
                  <a:pt x="7622043" y="0"/>
                </a:lnTo>
              </a:path>
            </a:pathLst>
          </a:custGeom>
          <a:noFill/>
          <a:ln w="2381">
            <a:solidFill>
              <a:srgbClr val="555555"/>
            </a:solidFill>
            <a:prstDash val="solid"/>
            <a:headEnd type="none"/>
            <a:tailEnd type="none"/>
          </a:ln>
        </p:spPr>
      </p:sp>
      <p:sp>
        <p:nvSpPr>
          <p:cNvPr id="3" name="Text 1"/>
          <p:cNvSpPr txBox="1"/>
          <p:nvPr/>
        </p:nvSpPr>
        <p:spPr>
          <a:xfrm>
            <a:off x="928429" y="240758"/>
            <a:ext cx="7391400" cy="276225"/>
          </a:xfrm>
          <a:prstGeom prst="rect">
            <a:avLst/>
          </a:prstGeom>
          <a:noFill/>
        </p:spPr>
        <p:txBody>
          <a:bodyPr wrap="square" lIns="0" tIns="0" rIns="0" bIns="0" rtlCol="0" anchor="t">
            <a:spAutoFit/>
          </a:bodyPr>
          <a:lstStyle/>
          <a:p>
            <a:pPr marL="0" indent="0" algn="l">
              <a:lnSpc>
                <a:spcPct val="96000"/>
              </a:lnSpc>
              <a:buNone/>
            </a:pPr>
            <a:r>
              <a:rPr lang="zh-CN" altLang="en-US" sz="1800" b="1" dirty="0">
                <a:solidFill>
                  <a:srgbClr val="555555"/>
                </a:solidFill>
                <a:latin typeface="SourceHanSansSC-Regular" panose="020B0500000000000000" charset="-122"/>
                <a:ea typeface="SourceHanSansSC-Regular" panose="020B0500000000000000" charset="-122"/>
                <a:cs typeface="SourceHanSansSC-Regular" panose="020B0500000000000000" charset="-122"/>
              </a:rPr>
              <a:t>施行日期与文件废止</a:t>
            </a:r>
            <a:endParaRPr lang="en-US" sz="1800" dirty="0"/>
          </a:p>
        </p:txBody>
      </p:sp>
      <p:pic>
        <p:nvPicPr>
          <p:cNvPr id="4"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68106" y="174108"/>
            <a:ext cx="361280" cy="463808"/>
          </a:xfrm>
          <a:prstGeom prst="rect">
            <a:avLst/>
          </a:prstGeom>
        </p:spPr>
      </p:pic>
      <p:pic>
        <p:nvPicPr>
          <p:cNvPr id="5"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0295" y="251521"/>
            <a:ext cx="305599" cy="305599"/>
          </a:xfrm>
          <a:prstGeom prst="rect">
            <a:avLst/>
          </a:prstGeom>
        </p:spPr>
      </p:pic>
      <p:sp>
        <p:nvSpPr>
          <p:cNvPr id="6" name="Shape 2"/>
          <p:cNvSpPr/>
          <p:nvPr/>
        </p:nvSpPr>
        <p:spPr>
          <a:xfrm>
            <a:off x="2150110" y="1221233"/>
            <a:ext cx="5031970" cy="1620465"/>
          </a:xfrm>
          <a:custGeom>
            <a:avLst/>
            <a:gdLst/>
            <a:ahLst/>
            <a:cxnLst/>
            <a:rect l="l" t="t" r="r" b="b"/>
            <a:pathLst>
              <a:path w="5031970" h="1620465">
                <a:moveTo>
                  <a:pt x="0" y="0"/>
                </a:moveTo>
                <a:lnTo>
                  <a:pt x="5031970" y="0"/>
                </a:lnTo>
                <a:lnTo>
                  <a:pt x="5031970" y="1620465"/>
                </a:lnTo>
                <a:lnTo>
                  <a:pt x="0" y="1620465"/>
                </a:lnTo>
                <a:close/>
              </a:path>
            </a:pathLst>
          </a:custGeom>
          <a:noFill/>
          <a:ln w="28575">
            <a:solidFill>
              <a:srgbClr val="F01E19"/>
            </a:solidFill>
            <a:prstDash val="solid"/>
          </a:ln>
        </p:spPr>
      </p:sp>
      <p:sp>
        <p:nvSpPr>
          <p:cNvPr id="7" name="Shape 3"/>
          <p:cNvSpPr/>
          <p:nvPr/>
        </p:nvSpPr>
        <p:spPr>
          <a:xfrm>
            <a:off x="2399412" y="1654231"/>
            <a:ext cx="669180" cy="669180"/>
          </a:xfrm>
          <a:custGeom>
            <a:avLst/>
            <a:gdLst/>
            <a:ahLst/>
            <a:cxnLst/>
            <a:rect l="l" t="t" r="r" b="b"/>
            <a:pathLst>
              <a:path w="669180" h="669180">
                <a:moveTo>
                  <a:pt x="334590" y="0"/>
                </a:moveTo>
                <a:cubicBezTo>
                  <a:pt x="519255" y="0"/>
                  <a:pt x="669180" y="149925"/>
                  <a:pt x="669180" y="334590"/>
                </a:cubicBezTo>
                <a:cubicBezTo>
                  <a:pt x="669180" y="519255"/>
                  <a:pt x="519255" y="669180"/>
                  <a:pt x="334590" y="669180"/>
                </a:cubicBezTo>
                <a:cubicBezTo>
                  <a:pt x="149925" y="669180"/>
                  <a:pt x="0" y="519255"/>
                  <a:pt x="0" y="334590"/>
                </a:cubicBezTo>
                <a:cubicBezTo>
                  <a:pt x="0" y="149925"/>
                  <a:pt x="149925" y="0"/>
                  <a:pt x="334590" y="0"/>
                </a:cubicBezTo>
                <a:close/>
              </a:path>
            </a:pathLst>
          </a:custGeom>
          <a:gradFill>
            <a:gsLst>
              <a:gs pos="0">
                <a:srgbClr val="F01E19">
                  <a:alpha val="100000"/>
                </a:srgbClr>
              </a:gs>
              <a:gs pos="100000">
                <a:srgbClr val="FF322D">
                  <a:alpha val="100000"/>
                </a:srgbClr>
              </a:gs>
            </a:gsLst>
            <a:lin ang="11580000" scaled="1"/>
          </a:gradFill>
        </p:spPr>
      </p:sp>
      <p:sp>
        <p:nvSpPr>
          <p:cNvPr id="8" name="Text 4"/>
          <p:cNvSpPr txBox="1"/>
          <p:nvPr/>
        </p:nvSpPr>
        <p:spPr>
          <a:xfrm>
            <a:off x="3323836" y="1632023"/>
            <a:ext cx="3517787" cy="204788"/>
          </a:xfrm>
          <a:prstGeom prst="rect">
            <a:avLst/>
          </a:prstGeom>
          <a:noFill/>
        </p:spPr>
        <p:txBody>
          <a:bodyPr wrap="square" lIns="0" tIns="0" rIns="0" bIns="0" rtlCol="0" anchor="ctr">
            <a:spAutoFit/>
          </a:bodyPr>
          <a:lstStyle/>
          <a:p>
            <a:pPr marL="0" indent="0" algn="l">
              <a:buNone/>
            </a:pPr>
            <a:r>
              <a:rPr lang="zh-CN" altLang="en-US" sz="1350" dirty="0">
                <a:solidFill>
                  <a:srgbClr val="000000"/>
                </a:solidFill>
                <a:latin typeface="SourceHanSansSC-Regular" panose="020B0500000000000000" charset="-122"/>
                <a:ea typeface="SourceHanSansSC-Regular" panose="020B0500000000000000" charset="-122"/>
                <a:cs typeface="SourceHanSansSC-Regular" panose="020B0500000000000000" charset="-122"/>
              </a:rPr>
              <a:t>施行日期</a:t>
            </a:r>
            <a:endParaRPr lang="en-US" sz="1350" dirty="0"/>
          </a:p>
        </p:txBody>
      </p:sp>
      <p:sp>
        <p:nvSpPr>
          <p:cNvPr id="9" name="Text 5"/>
          <p:cNvSpPr txBox="1"/>
          <p:nvPr/>
        </p:nvSpPr>
        <p:spPr>
          <a:xfrm>
            <a:off x="3323836" y="1954658"/>
            <a:ext cx="3524250" cy="409575"/>
          </a:xfrm>
          <a:prstGeom prst="rect">
            <a:avLst/>
          </a:prstGeom>
          <a:noFill/>
        </p:spPr>
        <p:txBody>
          <a:bodyPr wrap="square" lIns="0" tIns="0" rIns="0" bIns="0" rtlCol="0" anchor="t">
            <a:spAutoFit/>
          </a:bodyPr>
          <a:lstStyle/>
          <a:p>
            <a:pPr marL="0" indent="0" algn="l">
              <a:lnSpc>
                <a:spcPct val="96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本办法自印发之日起施行。</a:t>
            </a:r>
            <a:endParaRPr lang="en-US" sz="900" dirty="0"/>
          </a:p>
        </p:txBody>
      </p:sp>
      <p:pic>
        <p:nvPicPr>
          <p:cNvPr id="10"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74118" y="1828937"/>
            <a:ext cx="319768" cy="319768"/>
          </a:xfrm>
          <a:prstGeom prst="rect">
            <a:avLst/>
          </a:prstGeom>
        </p:spPr>
      </p:pic>
      <p:sp>
        <p:nvSpPr>
          <p:cNvPr id="11" name="Shape 6"/>
          <p:cNvSpPr/>
          <p:nvPr/>
        </p:nvSpPr>
        <p:spPr>
          <a:xfrm>
            <a:off x="2150110" y="2982872"/>
            <a:ext cx="5031970" cy="1620465"/>
          </a:xfrm>
          <a:custGeom>
            <a:avLst/>
            <a:gdLst/>
            <a:ahLst/>
            <a:cxnLst/>
            <a:rect l="l" t="t" r="r" b="b"/>
            <a:pathLst>
              <a:path w="5031970" h="1620465">
                <a:moveTo>
                  <a:pt x="0" y="0"/>
                </a:moveTo>
                <a:lnTo>
                  <a:pt x="5031970" y="0"/>
                </a:lnTo>
                <a:lnTo>
                  <a:pt x="5031970" y="1620465"/>
                </a:lnTo>
                <a:lnTo>
                  <a:pt x="0" y="1620465"/>
                </a:lnTo>
                <a:close/>
              </a:path>
            </a:pathLst>
          </a:custGeom>
          <a:noFill/>
          <a:ln w="28575">
            <a:solidFill>
              <a:srgbClr val="F01E19"/>
            </a:solidFill>
            <a:prstDash val="solid"/>
          </a:ln>
        </p:spPr>
      </p:sp>
      <p:sp>
        <p:nvSpPr>
          <p:cNvPr id="12" name="Shape 7"/>
          <p:cNvSpPr/>
          <p:nvPr/>
        </p:nvSpPr>
        <p:spPr>
          <a:xfrm>
            <a:off x="2399412" y="3415870"/>
            <a:ext cx="669180" cy="669180"/>
          </a:xfrm>
          <a:custGeom>
            <a:avLst/>
            <a:gdLst/>
            <a:ahLst/>
            <a:cxnLst/>
            <a:rect l="l" t="t" r="r" b="b"/>
            <a:pathLst>
              <a:path w="669180" h="669180">
                <a:moveTo>
                  <a:pt x="334590" y="0"/>
                </a:moveTo>
                <a:cubicBezTo>
                  <a:pt x="519255" y="0"/>
                  <a:pt x="669180" y="149925"/>
                  <a:pt x="669180" y="334590"/>
                </a:cubicBezTo>
                <a:cubicBezTo>
                  <a:pt x="669180" y="519255"/>
                  <a:pt x="519255" y="669180"/>
                  <a:pt x="334590" y="669180"/>
                </a:cubicBezTo>
                <a:cubicBezTo>
                  <a:pt x="149925" y="669180"/>
                  <a:pt x="0" y="519255"/>
                  <a:pt x="0" y="334590"/>
                </a:cubicBezTo>
                <a:cubicBezTo>
                  <a:pt x="0" y="149925"/>
                  <a:pt x="149925" y="0"/>
                  <a:pt x="334590" y="0"/>
                </a:cubicBezTo>
                <a:close/>
              </a:path>
            </a:pathLst>
          </a:custGeom>
          <a:gradFill>
            <a:gsLst>
              <a:gs pos="0">
                <a:srgbClr val="F01E19">
                  <a:alpha val="100000"/>
                </a:srgbClr>
              </a:gs>
              <a:gs pos="100000">
                <a:srgbClr val="FF322D">
                  <a:alpha val="100000"/>
                </a:srgbClr>
              </a:gs>
            </a:gsLst>
            <a:lin ang="11580000" scaled="1"/>
          </a:gradFill>
        </p:spPr>
      </p:sp>
      <p:sp>
        <p:nvSpPr>
          <p:cNvPr id="13" name="Text 8"/>
          <p:cNvSpPr txBox="1"/>
          <p:nvPr/>
        </p:nvSpPr>
        <p:spPr>
          <a:xfrm>
            <a:off x="3323836" y="3393662"/>
            <a:ext cx="3517787" cy="204788"/>
          </a:xfrm>
          <a:prstGeom prst="rect">
            <a:avLst/>
          </a:prstGeom>
          <a:noFill/>
        </p:spPr>
        <p:txBody>
          <a:bodyPr wrap="square" lIns="0" tIns="0" rIns="0" bIns="0" rtlCol="0" anchor="ctr">
            <a:spAutoFit/>
          </a:bodyPr>
          <a:lstStyle/>
          <a:p>
            <a:pPr marL="0" indent="0" algn="l">
              <a:buNone/>
            </a:pPr>
            <a:r>
              <a:rPr lang="zh-CN" altLang="en-US" sz="1350" dirty="0">
                <a:solidFill>
                  <a:srgbClr val="000000"/>
                </a:solidFill>
                <a:latin typeface="SourceHanSansSC-Regular" panose="020B0500000000000000" charset="-122"/>
                <a:ea typeface="SourceHanSansSC-Regular" panose="020B0500000000000000" charset="-122"/>
                <a:cs typeface="SourceHanSansSC-Regular" panose="020B0500000000000000" charset="-122"/>
              </a:rPr>
              <a:t>文件废止</a:t>
            </a:r>
            <a:endParaRPr lang="en-US" sz="1350" dirty="0"/>
          </a:p>
        </p:txBody>
      </p:sp>
      <p:sp>
        <p:nvSpPr>
          <p:cNvPr id="14" name="Text 9"/>
          <p:cNvSpPr txBox="1"/>
          <p:nvPr/>
        </p:nvSpPr>
        <p:spPr>
          <a:xfrm>
            <a:off x="3323836" y="3716297"/>
            <a:ext cx="3524250" cy="409575"/>
          </a:xfrm>
          <a:prstGeom prst="rect">
            <a:avLst/>
          </a:prstGeom>
          <a:noFill/>
        </p:spPr>
        <p:txBody>
          <a:bodyPr wrap="square" lIns="0" tIns="0" rIns="0" bIns="0" rtlCol="0" anchor="t">
            <a:spAutoFit/>
          </a:bodyPr>
          <a:lstStyle/>
          <a:p>
            <a:pPr marL="0" indent="0" algn="l">
              <a:lnSpc>
                <a:spcPct val="96000"/>
              </a:lnSpc>
              <a:buNone/>
            </a:pPr>
            <a:r>
              <a:rPr lang="zh-CN" altLang="en-US" sz="900" dirty="0">
                <a:solidFill>
                  <a:srgbClr val="2A2A2A"/>
                </a:solidFill>
                <a:latin typeface="SourceHanSansSC-Regular" panose="020B0500000000000000" charset="-122"/>
                <a:ea typeface="SourceHanSansSC-Regular" panose="020B0500000000000000" charset="-122"/>
                <a:cs typeface="SourceHanSansSC-Regular" panose="020B0500000000000000" charset="-122"/>
              </a:rPr>
              <a:t>原青体[2013]34号文件和青体[2013]40号文件同时废止，确保政策的连续性和一致性。</a:t>
            </a:r>
            <a:endParaRPr lang="en-US" sz="900" dirty="0"/>
          </a:p>
        </p:txBody>
      </p:sp>
      <p:pic>
        <p:nvPicPr>
          <p:cNvPr id="1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67873" y="3609942"/>
            <a:ext cx="306647" cy="30664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1698</Words>
  <Application>WPS 演示</Application>
  <PresentationFormat/>
  <Paragraphs>210</Paragraphs>
  <Slides>21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21</vt:i4>
      </vt:variant>
    </vt:vector>
  </HeadingPairs>
  <TitlesOfParts>
    <vt:vector size="34" baseType="lpstr">
      <vt:lpstr>Arial</vt:lpstr>
      <vt:lpstr>宋体</vt:lpstr>
      <vt:lpstr>Wingdings</vt:lpstr>
      <vt:lpstr>SourceHanSerifCN-Heavy</vt:lpstr>
      <vt:lpstr>SourceHanSansSC-Heavy</vt:lpstr>
      <vt:lpstr>SourceHanSansSC-Regular</vt:lpstr>
      <vt:lpstr>Calibri</vt:lpstr>
      <vt:lpstr>微软雅黑</vt:lpstr>
      <vt:lpstr>Arial Unicode MS</vt:lpstr>
      <vt:lpstr>等线</vt:lpstr>
      <vt:lpstr>AlibabaSans-Heavy</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pc</cp:lastModifiedBy>
  <cp:revision>1</cp:revision>
  <dcterms:created xsi:type="dcterms:W3CDTF">2025-08-04T09:19:11Z</dcterms:created>
  <dcterms:modified xsi:type="dcterms:W3CDTF">2025-08-04T09:19:13Z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7D1376F4E4D246829BD6A50A8B1AD744_12</vt:lpwstr>
  </property>
  <property fmtid="{D5CDD505-2E9C-101B-9397-08002B2CF9AE}" pid="3" name="KSOProductBuildVer">
    <vt:lpwstr>2052-12.1.0.21915</vt:lpwstr>
  </property>
</Properties>
</file>